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2" r:id="rId4"/>
    <p:sldId id="263" r:id="rId5"/>
    <p:sldId id="300" r:id="rId6"/>
    <p:sldId id="275" r:id="rId7"/>
    <p:sldId id="278" r:id="rId8"/>
    <p:sldId id="276" r:id="rId9"/>
    <p:sldId id="301" r:id="rId10"/>
    <p:sldId id="297" r:id="rId11"/>
    <p:sldId id="303" r:id="rId12"/>
    <p:sldId id="306" r:id="rId13"/>
    <p:sldId id="307" r:id="rId14"/>
    <p:sldId id="308" r:id="rId15"/>
    <p:sldId id="304" r:id="rId16"/>
    <p:sldId id="310" r:id="rId17"/>
    <p:sldId id="311" r:id="rId18"/>
    <p:sldId id="313" r:id="rId19"/>
    <p:sldId id="312" r:id="rId20"/>
    <p:sldId id="314" r:id="rId21"/>
    <p:sldId id="318" r:id="rId22"/>
    <p:sldId id="315" r:id="rId23"/>
    <p:sldId id="316" r:id="rId24"/>
    <p:sldId id="317" r:id="rId25"/>
    <p:sldId id="319" r:id="rId2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0000"/>
    <a:srgbClr val="608E3A"/>
    <a:srgbClr val="567600"/>
    <a:srgbClr val="357600"/>
    <a:srgbClr val="C0C0C0"/>
    <a:srgbClr val="000099"/>
    <a:srgbClr val="FF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3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5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0" Type="http://schemas.openxmlformats.org/officeDocument/2006/relationships/slide" Target="slides/slide12.xml"/><Relationship Id="rId4" Type="http://schemas.openxmlformats.org/officeDocument/2006/relationships/slide" Target="slides/slide4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623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0" tIns="48595" rIns="97190" bIns="4859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EDB22C"/>
              </a:buClr>
              <a:buFont typeface="Tahoma" charset="0"/>
              <a:buNone/>
              <a:defRPr sz="130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2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207" tIns="47259" rIns="96207" bIns="47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37887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254" tIns="0" rIns="20254" bIns="0" anchor="b"/>
          <a:lstStyle/>
          <a:p>
            <a:pPr algn="r"/>
            <a:r>
              <a:rPr lang="en-US" sz="1100" i="1"/>
              <a:t>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254" tIns="0" rIns="20254" bIns="0" anchor="b"/>
          <a:lstStyle/>
          <a:p>
            <a:pPr algn="r"/>
            <a:r>
              <a:rPr lang="en-US" sz="1100" i="1"/>
              <a:t>1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765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605557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254" tIns="0" rIns="20254" bIns="0" anchor="b"/>
          <a:lstStyle/>
          <a:p>
            <a:pPr algn="r"/>
            <a:r>
              <a:rPr lang="en-US" sz="1100" i="1"/>
              <a:t>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254" tIns="0" rIns="20254" bIns="0" anchor="b"/>
          <a:lstStyle/>
          <a:p>
            <a:pPr algn="r"/>
            <a:r>
              <a:rPr lang="en-US" sz="1100" i="1"/>
              <a:t>2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7219" tIns="48610" rIns="97219" bIns="48610" anchor="ctr"/>
          <a:lstStyle/>
          <a:p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868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0402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8963" y="317500"/>
            <a:ext cx="2135187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17500"/>
            <a:ext cx="6253163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317500"/>
            <a:ext cx="8128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4194175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9975" y="1295400"/>
            <a:ext cx="4194175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317500"/>
            <a:ext cx="8128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4194175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9975" y="1295400"/>
            <a:ext cx="4194175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9975" y="3886200"/>
            <a:ext cx="4194175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1941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9975" y="1295400"/>
            <a:ext cx="41941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317500"/>
            <a:ext cx="8128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54075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1444" name="Rectangle 2052"/>
          <p:cNvSpPr>
            <a:spLocks noChangeArrowheads="1"/>
          </p:cNvSpPr>
          <p:nvPr/>
        </p:nvSpPr>
        <p:spPr bwMode="auto">
          <a:xfrm flipV="1">
            <a:off x="0" y="825500"/>
            <a:ext cx="8394700" cy="76200"/>
          </a:xfrm>
          <a:prstGeom prst="rect">
            <a:avLst/>
          </a:prstGeom>
          <a:gradFill rotWithShape="0">
            <a:gsLst>
              <a:gs pos="0">
                <a:srgbClr val="2718F0">
                  <a:gamma/>
                  <a:shade val="0"/>
                  <a:invGamma/>
                </a:srgbClr>
              </a:gs>
              <a:gs pos="100000">
                <a:srgbClr val="2718F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46" name="Text Box 2054"/>
          <p:cNvSpPr txBox="1">
            <a:spLocks noChangeArrowheads="1"/>
          </p:cNvSpPr>
          <p:nvPr/>
        </p:nvSpPr>
        <p:spPr bwMode="auto">
          <a:xfrm>
            <a:off x="568325" y="6323013"/>
            <a:ext cx="10937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/>
              <a:t>Hubbard 2006</a:t>
            </a:r>
          </a:p>
        </p:txBody>
      </p:sp>
      <p:graphicFrame>
        <p:nvGraphicFramePr>
          <p:cNvPr id="1026" name="Object 2056"/>
          <p:cNvGraphicFramePr>
            <a:graphicFrameLocks noChangeAspect="1"/>
          </p:cNvGraphicFramePr>
          <p:nvPr/>
        </p:nvGraphicFramePr>
        <p:xfrm>
          <a:off x="5930900" y="371475"/>
          <a:ext cx="11160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" r:id="rId16" imgW="3812213" imgH="1512178" progId="Photoshop.Image.4">
                  <p:embed/>
                </p:oleObj>
              </mc:Choice>
              <mc:Fallback>
                <p:oleObj name="Image" r:id="rId16" imgW="3812213" imgH="1512178" progId="Photoshop.Image.4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371475"/>
                        <a:ext cx="11160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AF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0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2057" descr="HDlogo8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92950" y="406400"/>
            <a:ext cx="1746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2718F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03FB"/>
        </a:buClr>
        <a:buSzPct val="84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14FFB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4000"/>
        <a:buFont typeface="Monotype Sorts" pitchFamily="2" charset="2"/>
        <a:buChar char="ä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4000"/>
        <a:buFont typeface="Monotype Sorts" pitchFamily="2" charset="2"/>
        <a:buChar char="ä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4000"/>
        <a:buFont typeface="Monotype Sorts" pitchFamily="2" charset="2"/>
        <a:buChar char="ä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4000"/>
        <a:buFont typeface="Monotype Sorts" pitchFamily="2" charset="2"/>
        <a:buChar char="ä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4000"/>
        <a:buFont typeface="Monotype Sorts" pitchFamily="2" charset="2"/>
        <a:buChar char="ä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1.xls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Microsoft_Word_97_-_2003_Document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3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4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2800" smtClean="0"/>
              <a:t>Low Temperature Cure</a:t>
            </a:r>
            <a:br>
              <a:rPr lang="en-US" sz="2800" smtClean="0"/>
            </a:br>
            <a:r>
              <a:rPr lang="en-US" sz="2800" smtClean="0"/>
              <a:t> of PBO Films on Wafers</a:t>
            </a:r>
            <a:endParaRPr lang="en-US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31900" y="4508500"/>
            <a:ext cx="6400800" cy="1054100"/>
          </a:xfrm>
          <a:noFill/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1200" b="1" i="1" smtClean="0"/>
              <a:t>Bob Hubbard, Keith Hicks</a:t>
            </a:r>
          </a:p>
          <a:p>
            <a:pPr marL="342900" indent="-342900">
              <a:spcBef>
                <a:spcPct val="5000"/>
              </a:spcBef>
            </a:pPr>
            <a:r>
              <a:rPr lang="en-US" sz="1200" b="1" i="1" smtClean="0"/>
              <a:t>Lambda Technologies, Inc.</a:t>
            </a:r>
          </a:p>
          <a:p>
            <a:pPr marL="342900" indent="-342900">
              <a:spcBef>
                <a:spcPct val="5000"/>
              </a:spcBef>
            </a:pPr>
            <a:endParaRPr lang="en-US" sz="1200" b="1" i="1" smtClean="0"/>
          </a:p>
          <a:p>
            <a:pPr marL="342900" indent="-342900">
              <a:spcBef>
                <a:spcPct val="5000"/>
              </a:spcBef>
            </a:pPr>
            <a:r>
              <a:rPr lang="en-US" sz="1200" b="1" i="1" smtClean="0"/>
              <a:t>Masayuki Ohe, Tomoko Kawamura</a:t>
            </a:r>
          </a:p>
          <a:p>
            <a:pPr marL="342900" indent="-342900">
              <a:spcBef>
                <a:spcPct val="5000"/>
              </a:spcBef>
            </a:pPr>
            <a:r>
              <a:rPr lang="en-US" sz="1200" b="1" i="1" smtClean="0"/>
              <a:t>HD MicroSystems</a:t>
            </a:r>
            <a:endParaRPr lang="en-US" sz="1200" i="1" smtClean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701925" y="3114675"/>
            <a:ext cx="37369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Custom Polymer Design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0" smtClean="0"/>
              <a:t>Polymerization Mechanisms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75" y="1219200"/>
            <a:ext cx="7351713" cy="4281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smtClean="0"/>
              <a:t>VFM ring closure reaction rate increase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sz="1600" b="1" smtClean="0"/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                         polyimides (PI)                       polybenzoxazoles (PBO)</a:t>
            </a:r>
          </a:p>
          <a:p>
            <a:pPr>
              <a:lnSpc>
                <a:spcPct val="9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1600" b="1" smtClean="0"/>
              <a:t>Faster, lower temperature polymerizations, cross-linking</a:t>
            </a:r>
          </a:p>
        </p:txBody>
      </p:sp>
      <p:grpSp>
        <p:nvGrpSpPr>
          <p:cNvPr id="2" name="Group 162"/>
          <p:cNvGrpSpPr>
            <a:grpSpLocks/>
          </p:cNvGrpSpPr>
          <p:nvPr/>
        </p:nvGrpSpPr>
        <p:grpSpPr bwMode="auto">
          <a:xfrm>
            <a:off x="4927600" y="1836738"/>
            <a:ext cx="3143250" cy="1514475"/>
            <a:chOff x="3104" y="1157"/>
            <a:chExt cx="1980" cy="954"/>
          </a:xfrm>
        </p:grpSpPr>
        <p:sp>
          <p:nvSpPr>
            <p:cNvPr id="17487" name="Line 67"/>
            <p:cNvSpPr>
              <a:spLocks noChangeShapeType="1"/>
            </p:cNvSpPr>
            <p:nvPr/>
          </p:nvSpPr>
          <p:spPr bwMode="auto">
            <a:xfrm flipV="1">
              <a:off x="3716" y="1498"/>
              <a:ext cx="19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88" name="Line 68"/>
            <p:cNvSpPr>
              <a:spLocks noChangeShapeType="1"/>
            </p:cNvSpPr>
            <p:nvPr/>
          </p:nvSpPr>
          <p:spPr bwMode="auto">
            <a:xfrm>
              <a:off x="3716" y="1857"/>
              <a:ext cx="195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89" name="Text Box 72"/>
            <p:cNvSpPr txBox="1">
              <a:spLocks noChangeArrowheads="1"/>
            </p:cNvSpPr>
            <p:nvPr/>
          </p:nvSpPr>
          <p:spPr bwMode="auto">
            <a:xfrm>
              <a:off x="4126" y="1389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17490" name="Text Box 73"/>
            <p:cNvSpPr txBox="1">
              <a:spLocks noChangeArrowheads="1"/>
            </p:cNvSpPr>
            <p:nvPr/>
          </p:nvSpPr>
          <p:spPr bwMode="auto">
            <a:xfrm>
              <a:off x="3877" y="186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O</a:t>
              </a:r>
            </a:p>
          </p:txBody>
        </p:sp>
        <p:sp>
          <p:nvSpPr>
            <p:cNvPr id="17491" name="Text Box 74"/>
            <p:cNvSpPr txBox="1">
              <a:spLocks noChangeArrowheads="1"/>
            </p:cNvSpPr>
            <p:nvPr/>
          </p:nvSpPr>
          <p:spPr bwMode="auto">
            <a:xfrm>
              <a:off x="4131" y="116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O</a:t>
              </a:r>
            </a:p>
          </p:txBody>
        </p:sp>
        <p:sp>
          <p:nvSpPr>
            <p:cNvPr id="17492" name="Text Box 77"/>
            <p:cNvSpPr txBox="1">
              <a:spLocks noChangeArrowheads="1"/>
            </p:cNvSpPr>
            <p:nvPr/>
          </p:nvSpPr>
          <p:spPr bwMode="auto">
            <a:xfrm>
              <a:off x="3870" y="115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H</a:t>
              </a:r>
            </a:p>
          </p:txBody>
        </p:sp>
        <p:sp>
          <p:nvSpPr>
            <p:cNvPr id="17493" name="Line 82"/>
            <p:cNvSpPr>
              <a:spLocks noChangeShapeType="1"/>
            </p:cNvSpPr>
            <p:nvPr/>
          </p:nvSpPr>
          <p:spPr bwMode="auto">
            <a:xfrm flipV="1">
              <a:off x="4051" y="1886"/>
              <a:ext cx="84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94" name="Line 83"/>
            <p:cNvSpPr>
              <a:spLocks noChangeShapeType="1"/>
            </p:cNvSpPr>
            <p:nvPr/>
          </p:nvSpPr>
          <p:spPr bwMode="auto">
            <a:xfrm>
              <a:off x="3970" y="133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95" name="Text Box 84"/>
            <p:cNvSpPr txBox="1">
              <a:spLocks noChangeArrowheads="1"/>
            </p:cNvSpPr>
            <p:nvPr/>
          </p:nvSpPr>
          <p:spPr bwMode="auto">
            <a:xfrm>
              <a:off x="4075" y="175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H</a:t>
              </a:r>
            </a:p>
          </p:txBody>
        </p:sp>
        <p:sp>
          <p:nvSpPr>
            <p:cNvPr id="17496" name="AutoShape 87"/>
            <p:cNvSpPr>
              <a:spLocks noChangeArrowheads="1"/>
            </p:cNvSpPr>
            <p:nvPr/>
          </p:nvSpPr>
          <p:spPr bwMode="auto">
            <a:xfrm rot="20160862" flipH="1">
              <a:off x="3787" y="1392"/>
              <a:ext cx="111" cy="329"/>
            </a:xfrm>
            <a:prstGeom prst="curvedLeftArrow">
              <a:avLst>
                <a:gd name="adj1" fmla="val 59746"/>
                <a:gd name="adj2" fmla="val 118559"/>
                <a:gd name="adj3" fmla="val 42856"/>
              </a:avLst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97" name="Freeform 63"/>
            <p:cNvSpPr>
              <a:spLocks/>
            </p:cNvSpPr>
            <p:nvPr/>
          </p:nvSpPr>
          <p:spPr bwMode="auto">
            <a:xfrm>
              <a:off x="3299" y="1483"/>
              <a:ext cx="417" cy="493"/>
            </a:xfrm>
            <a:custGeom>
              <a:avLst/>
              <a:gdLst>
                <a:gd name="T0" fmla="*/ 242 w 720"/>
                <a:gd name="T1" fmla="*/ 83 h 792"/>
                <a:gd name="T2" fmla="*/ 242 w 720"/>
                <a:gd name="T3" fmla="*/ 232 h 792"/>
                <a:gd name="T4" fmla="*/ 129 w 720"/>
                <a:gd name="T5" fmla="*/ 307 h 792"/>
                <a:gd name="T6" fmla="*/ 0 w 720"/>
                <a:gd name="T7" fmla="*/ 232 h 792"/>
                <a:gd name="T8" fmla="*/ 0 w 720"/>
                <a:gd name="T9" fmla="*/ 83 h 792"/>
                <a:gd name="T10" fmla="*/ 129 w 720"/>
                <a:gd name="T11" fmla="*/ 0 h 792"/>
                <a:gd name="T12" fmla="*/ 242 w 720"/>
                <a:gd name="T13" fmla="*/ 83 h 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792"/>
                <a:gd name="T23" fmla="*/ 720 w 720"/>
                <a:gd name="T24" fmla="*/ 792 h 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792">
                  <a:moveTo>
                    <a:pt x="720" y="216"/>
                  </a:moveTo>
                  <a:lnTo>
                    <a:pt x="720" y="600"/>
                  </a:lnTo>
                  <a:lnTo>
                    <a:pt x="384" y="792"/>
                  </a:lnTo>
                  <a:lnTo>
                    <a:pt x="0" y="600"/>
                  </a:lnTo>
                  <a:lnTo>
                    <a:pt x="0" y="216"/>
                  </a:lnTo>
                  <a:lnTo>
                    <a:pt x="384" y="0"/>
                  </a:lnTo>
                  <a:lnTo>
                    <a:pt x="720" y="21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98" name="Line 64"/>
            <p:cNvSpPr>
              <a:spLocks noChangeShapeType="1"/>
            </p:cNvSpPr>
            <p:nvPr/>
          </p:nvSpPr>
          <p:spPr bwMode="auto">
            <a:xfrm>
              <a:off x="3689" y="161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99" name="Line 65"/>
            <p:cNvSpPr>
              <a:spLocks noChangeShapeType="1"/>
            </p:cNvSpPr>
            <p:nvPr/>
          </p:nvSpPr>
          <p:spPr bwMode="auto">
            <a:xfrm flipH="1" flipV="1">
              <a:off x="3355" y="1857"/>
              <a:ext cx="166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500" name="Line 66"/>
            <p:cNvSpPr>
              <a:spLocks noChangeShapeType="1"/>
            </p:cNvSpPr>
            <p:nvPr/>
          </p:nvSpPr>
          <p:spPr bwMode="auto">
            <a:xfrm flipV="1">
              <a:off x="3326" y="1528"/>
              <a:ext cx="19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501" name="Line 89"/>
            <p:cNvSpPr>
              <a:spLocks noChangeShapeType="1"/>
            </p:cNvSpPr>
            <p:nvPr/>
          </p:nvSpPr>
          <p:spPr bwMode="auto">
            <a:xfrm flipH="1" flipV="1">
              <a:off x="3104" y="1498"/>
              <a:ext cx="19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502" name="Text Box 91"/>
            <p:cNvSpPr txBox="1">
              <a:spLocks noChangeArrowheads="1"/>
            </p:cNvSpPr>
            <p:nvPr/>
          </p:nvSpPr>
          <p:spPr bwMode="auto">
            <a:xfrm>
              <a:off x="3876" y="138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N</a:t>
              </a:r>
            </a:p>
          </p:txBody>
        </p:sp>
        <p:sp>
          <p:nvSpPr>
            <p:cNvPr id="17503" name="Line 92"/>
            <p:cNvSpPr>
              <a:spLocks noChangeShapeType="1"/>
            </p:cNvSpPr>
            <p:nvPr/>
          </p:nvSpPr>
          <p:spPr bwMode="auto">
            <a:xfrm>
              <a:off x="4219" y="1347"/>
              <a:ext cx="4" cy="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4" name="Line 93"/>
            <p:cNvSpPr>
              <a:spLocks noChangeShapeType="1"/>
            </p:cNvSpPr>
            <p:nvPr/>
          </p:nvSpPr>
          <p:spPr bwMode="auto">
            <a:xfrm>
              <a:off x="4255" y="1343"/>
              <a:ext cx="3" cy="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Line 94"/>
            <p:cNvSpPr>
              <a:spLocks noChangeShapeType="1"/>
            </p:cNvSpPr>
            <p:nvPr/>
          </p:nvSpPr>
          <p:spPr bwMode="auto">
            <a:xfrm flipV="1">
              <a:off x="4060" y="1488"/>
              <a:ext cx="92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6" name="Freeform 97"/>
            <p:cNvSpPr>
              <a:spLocks/>
            </p:cNvSpPr>
            <p:nvPr/>
          </p:nvSpPr>
          <p:spPr bwMode="auto">
            <a:xfrm>
              <a:off x="4503" y="1494"/>
              <a:ext cx="417" cy="493"/>
            </a:xfrm>
            <a:custGeom>
              <a:avLst/>
              <a:gdLst>
                <a:gd name="T0" fmla="*/ 242 w 720"/>
                <a:gd name="T1" fmla="*/ 83 h 792"/>
                <a:gd name="T2" fmla="*/ 242 w 720"/>
                <a:gd name="T3" fmla="*/ 232 h 792"/>
                <a:gd name="T4" fmla="*/ 129 w 720"/>
                <a:gd name="T5" fmla="*/ 307 h 792"/>
                <a:gd name="T6" fmla="*/ 0 w 720"/>
                <a:gd name="T7" fmla="*/ 232 h 792"/>
                <a:gd name="T8" fmla="*/ 0 w 720"/>
                <a:gd name="T9" fmla="*/ 83 h 792"/>
                <a:gd name="T10" fmla="*/ 129 w 720"/>
                <a:gd name="T11" fmla="*/ 0 h 792"/>
                <a:gd name="T12" fmla="*/ 242 w 720"/>
                <a:gd name="T13" fmla="*/ 83 h 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792"/>
                <a:gd name="T23" fmla="*/ 720 w 720"/>
                <a:gd name="T24" fmla="*/ 792 h 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792">
                  <a:moveTo>
                    <a:pt x="720" y="216"/>
                  </a:moveTo>
                  <a:lnTo>
                    <a:pt x="720" y="600"/>
                  </a:lnTo>
                  <a:lnTo>
                    <a:pt x="384" y="792"/>
                  </a:lnTo>
                  <a:lnTo>
                    <a:pt x="0" y="600"/>
                  </a:lnTo>
                  <a:lnTo>
                    <a:pt x="0" y="216"/>
                  </a:lnTo>
                  <a:lnTo>
                    <a:pt x="384" y="0"/>
                  </a:lnTo>
                  <a:lnTo>
                    <a:pt x="720" y="21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507" name="Line 98"/>
            <p:cNvSpPr>
              <a:spLocks noChangeShapeType="1"/>
            </p:cNvSpPr>
            <p:nvPr/>
          </p:nvSpPr>
          <p:spPr bwMode="auto">
            <a:xfrm>
              <a:off x="4893" y="16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508" name="Line 99"/>
            <p:cNvSpPr>
              <a:spLocks noChangeShapeType="1"/>
            </p:cNvSpPr>
            <p:nvPr/>
          </p:nvSpPr>
          <p:spPr bwMode="auto">
            <a:xfrm flipH="1" flipV="1">
              <a:off x="4558" y="1868"/>
              <a:ext cx="167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509" name="Line 100"/>
            <p:cNvSpPr>
              <a:spLocks noChangeShapeType="1"/>
            </p:cNvSpPr>
            <p:nvPr/>
          </p:nvSpPr>
          <p:spPr bwMode="auto">
            <a:xfrm flipV="1">
              <a:off x="4530" y="1539"/>
              <a:ext cx="19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510" name="Line 101"/>
            <p:cNvSpPr>
              <a:spLocks noChangeShapeType="1"/>
            </p:cNvSpPr>
            <p:nvPr/>
          </p:nvSpPr>
          <p:spPr bwMode="auto">
            <a:xfrm flipH="1" flipV="1">
              <a:off x="4308" y="1509"/>
              <a:ext cx="19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511" name="AutoShape 103"/>
            <p:cNvSpPr>
              <a:spLocks noChangeArrowheads="1"/>
            </p:cNvSpPr>
            <p:nvPr/>
          </p:nvSpPr>
          <p:spPr bwMode="auto">
            <a:xfrm rot="1471537" flipV="1">
              <a:off x="4338" y="1378"/>
              <a:ext cx="111" cy="329"/>
            </a:xfrm>
            <a:prstGeom prst="curvedLeftArrow">
              <a:avLst>
                <a:gd name="adj1" fmla="val 59746"/>
                <a:gd name="adj2" fmla="val 118559"/>
                <a:gd name="adj3" fmla="val 42856"/>
              </a:avLst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512" name="AutoShape 104"/>
            <p:cNvSpPr>
              <a:spLocks noChangeArrowheads="1"/>
            </p:cNvSpPr>
            <p:nvPr/>
          </p:nvSpPr>
          <p:spPr bwMode="auto">
            <a:xfrm rot="1471537" flipH="1">
              <a:off x="3745" y="1780"/>
              <a:ext cx="111" cy="329"/>
            </a:xfrm>
            <a:prstGeom prst="curvedLeftArrow">
              <a:avLst>
                <a:gd name="adj1" fmla="val 59746"/>
                <a:gd name="adj2" fmla="val 118559"/>
                <a:gd name="adj3" fmla="val 42856"/>
              </a:avLst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513" name="Line 105"/>
            <p:cNvSpPr>
              <a:spLocks noChangeShapeType="1"/>
            </p:cNvSpPr>
            <p:nvPr/>
          </p:nvSpPr>
          <p:spPr bwMode="auto">
            <a:xfrm flipV="1">
              <a:off x="4922" y="1541"/>
              <a:ext cx="162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1727200" y="1773238"/>
            <a:ext cx="2527300" cy="2127250"/>
            <a:chOff x="1088" y="1117"/>
            <a:chExt cx="1592" cy="1340"/>
          </a:xfrm>
        </p:grpSpPr>
        <p:sp>
          <p:nvSpPr>
            <p:cNvPr id="17457" name="Freeform 4"/>
            <p:cNvSpPr>
              <a:spLocks/>
            </p:cNvSpPr>
            <p:nvPr/>
          </p:nvSpPr>
          <p:spPr bwMode="auto">
            <a:xfrm>
              <a:off x="1298" y="1454"/>
              <a:ext cx="451" cy="487"/>
            </a:xfrm>
            <a:custGeom>
              <a:avLst/>
              <a:gdLst>
                <a:gd name="T0" fmla="*/ 283 w 720"/>
                <a:gd name="T1" fmla="*/ 82 h 792"/>
                <a:gd name="T2" fmla="*/ 283 w 720"/>
                <a:gd name="T3" fmla="*/ 227 h 792"/>
                <a:gd name="T4" fmla="*/ 151 w 720"/>
                <a:gd name="T5" fmla="*/ 299 h 792"/>
                <a:gd name="T6" fmla="*/ 0 w 720"/>
                <a:gd name="T7" fmla="*/ 227 h 792"/>
                <a:gd name="T8" fmla="*/ 0 w 720"/>
                <a:gd name="T9" fmla="*/ 82 h 792"/>
                <a:gd name="T10" fmla="*/ 151 w 720"/>
                <a:gd name="T11" fmla="*/ 0 h 792"/>
                <a:gd name="T12" fmla="*/ 283 w 720"/>
                <a:gd name="T13" fmla="*/ 82 h 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792"/>
                <a:gd name="T23" fmla="*/ 720 w 720"/>
                <a:gd name="T24" fmla="*/ 792 h 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792">
                  <a:moveTo>
                    <a:pt x="720" y="216"/>
                  </a:moveTo>
                  <a:lnTo>
                    <a:pt x="720" y="600"/>
                  </a:lnTo>
                  <a:lnTo>
                    <a:pt x="384" y="792"/>
                  </a:lnTo>
                  <a:lnTo>
                    <a:pt x="0" y="600"/>
                  </a:lnTo>
                  <a:lnTo>
                    <a:pt x="0" y="216"/>
                  </a:lnTo>
                  <a:lnTo>
                    <a:pt x="384" y="0"/>
                  </a:lnTo>
                  <a:lnTo>
                    <a:pt x="720" y="21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58" name="Line 5"/>
            <p:cNvSpPr>
              <a:spLocks noChangeShapeType="1"/>
            </p:cNvSpPr>
            <p:nvPr/>
          </p:nvSpPr>
          <p:spPr bwMode="auto">
            <a:xfrm>
              <a:off x="1719" y="1587"/>
              <a:ext cx="0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59" name="Line 6"/>
            <p:cNvSpPr>
              <a:spLocks noChangeShapeType="1"/>
            </p:cNvSpPr>
            <p:nvPr/>
          </p:nvSpPr>
          <p:spPr bwMode="auto">
            <a:xfrm flipH="1" flipV="1">
              <a:off x="1358" y="1823"/>
              <a:ext cx="181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60" name="Line 7"/>
            <p:cNvSpPr>
              <a:spLocks noChangeShapeType="1"/>
            </p:cNvSpPr>
            <p:nvPr/>
          </p:nvSpPr>
          <p:spPr bwMode="auto">
            <a:xfrm flipV="1">
              <a:off x="1328" y="1498"/>
              <a:ext cx="211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61" name="Line 8"/>
            <p:cNvSpPr>
              <a:spLocks noChangeShapeType="1"/>
            </p:cNvSpPr>
            <p:nvPr/>
          </p:nvSpPr>
          <p:spPr bwMode="auto">
            <a:xfrm flipV="1">
              <a:off x="1749" y="1468"/>
              <a:ext cx="21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62" name="Line 9"/>
            <p:cNvSpPr>
              <a:spLocks noChangeShapeType="1"/>
            </p:cNvSpPr>
            <p:nvPr/>
          </p:nvSpPr>
          <p:spPr bwMode="auto">
            <a:xfrm>
              <a:off x="1749" y="1823"/>
              <a:ext cx="210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63" name="Text Box 10"/>
            <p:cNvSpPr txBox="1">
              <a:spLocks noChangeArrowheads="1"/>
            </p:cNvSpPr>
            <p:nvPr/>
          </p:nvSpPr>
          <p:spPr bwMode="auto">
            <a:xfrm>
              <a:off x="1906" y="1352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17464" name="Text Box 11"/>
            <p:cNvSpPr txBox="1">
              <a:spLocks noChangeArrowheads="1"/>
            </p:cNvSpPr>
            <p:nvPr/>
          </p:nvSpPr>
          <p:spPr bwMode="auto">
            <a:xfrm>
              <a:off x="1989" y="209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N</a:t>
              </a:r>
            </a:p>
          </p:txBody>
        </p:sp>
        <p:sp>
          <p:nvSpPr>
            <p:cNvPr id="17465" name="Text Box 12"/>
            <p:cNvSpPr txBox="1">
              <a:spLocks noChangeArrowheads="1"/>
            </p:cNvSpPr>
            <p:nvPr/>
          </p:nvSpPr>
          <p:spPr bwMode="auto">
            <a:xfrm>
              <a:off x="1993" y="111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O</a:t>
              </a:r>
            </a:p>
          </p:txBody>
        </p:sp>
        <p:sp>
          <p:nvSpPr>
            <p:cNvPr id="17466" name="Text Box 13"/>
            <p:cNvSpPr txBox="1">
              <a:spLocks noChangeArrowheads="1"/>
            </p:cNvSpPr>
            <p:nvPr/>
          </p:nvSpPr>
          <p:spPr bwMode="auto">
            <a:xfrm>
              <a:off x="1958" y="1852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17467" name="Text Box 14"/>
            <p:cNvSpPr txBox="1">
              <a:spLocks noChangeArrowheads="1"/>
            </p:cNvSpPr>
            <p:nvPr/>
          </p:nvSpPr>
          <p:spPr bwMode="auto">
            <a:xfrm>
              <a:off x="2169" y="173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O</a:t>
              </a:r>
            </a:p>
          </p:txBody>
        </p:sp>
        <p:sp>
          <p:nvSpPr>
            <p:cNvPr id="17468" name="Text Box 15"/>
            <p:cNvSpPr txBox="1">
              <a:spLocks noChangeArrowheads="1"/>
            </p:cNvSpPr>
            <p:nvPr/>
          </p:nvSpPr>
          <p:spPr bwMode="auto">
            <a:xfrm>
              <a:off x="2169" y="152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O</a:t>
              </a:r>
            </a:p>
          </p:txBody>
        </p:sp>
        <p:sp>
          <p:nvSpPr>
            <p:cNvPr id="17469" name="Line 16"/>
            <p:cNvSpPr>
              <a:spLocks noChangeShapeType="1"/>
            </p:cNvSpPr>
            <p:nvPr/>
          </p:nvSpPr>
          <p:spPr bwMode="auto">
            <a:xfrm>
              <a:off x="2073" y="1500"/>
              <a:ext cx="15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70" name="Line 17"/>
            <p:cNvSpPr>
              <a:spLocks noChangeShapeType="1"/>
            </p:cNvSpPr>
            <p:nvPr/>
          </p:nvSpPr>
          <p:spPr bwMode="auto">
            <a:xfrm flipV="1">
              <a:off x="2354" y="1623"/>
              <a:ext cx="15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71" name="Text Box 18"/>
            <p:cNvSpPr txBox="1">
              <a:spLocks noChangeArrowheads="1"/>
            </p:cNvSpPr>
            <p:nvPr/>
          </p:nvSpPr>
          <p:spPr bwMode="auto">
            <a:xfrm>
              <a:off x="2440" y="149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H</a:t>
              </a:r>
            </a:p>
          </p:txBody>
        </p:sp>
        <p:sp>
          <p:nvSpPr>
            <p:cNvPr id="17472" name="Text Box 19"/>
            <p:cNvSpPr txBox="1">
              <a:spLocks noChangeArrowheads="1"/>
            </p:cNvSpPr>
            <p:nvPr/>
          </p:nvSpPr>
          <p:spPr bwMode="auto">
            <a:xfrm>
              <a:off x="2169" y="2176"/>
              <a:ext cx="3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Ar</a:t>
              </a:r>
            </a:p>
          </p:txBody>
        </p:sp>
        <p:sp>
          <p:nvSpPr>
            <p:cNvPr id="17473" name="Line 20"/>
            <p:cNvSpPr>
              <a:spLocks noChangeShapeType="1"/>
            </p:cNvSpPr>
            <p:nvPr/>
          </p:nvSpPr>
          <p:spPr bwMode="auto">
            <a:xfrm flipV="1">
              <a:off x="2069" y="1325"/>
              <a:ext cx="3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74" name="Line 21"/>
            <p:cNvSpPr>
              <a:spLocks noChangeShapeType="1"/>
            </p:cNvSpPr>
            <p:nvPr/>
          </p:nvSpPr>
          <p:spPr bwMode="auto">
            <a:xfrm flipV="1">
              <a:off x="2031" y="1317"/>
              <a:ext cx="3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75" name="Line 22"/>
            <p:cNvSpPr>
              <a:spLocks noChangeShapeType="1"/>
            </p:cNvSpPr>
            <p:nvPr/>
          </p:nvSpPr>
          <p:spPr bwMode="auto">
            <a:xfrm flipV="1">
              <a:off x="2131" y="1867"/>
              <a:ext cx="9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76" name="Line 23"/>
            <p:cNvSpPr>
              <a:spLocks noChangeShapeType="1"/>
            </p:cNvSpPr>
            <p:nvPr/>
          </p:nvSpPr>
          <p:spPr bwMode="auto">
            <a:xfrm flipV="1">
              <a:off x="2153" y="1909"/>
              <a:ext cx="9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77" name="Line 24"/>
            <p:cNvSpPr>
              <a:spLocks noChangeShapeType="1"/>
            </p:cNvSpPr>
            <p:nvPr/>
          </p:nvSpPr>
          <p:spPr bwMode="auto">
            <a:xfrm>
              <a:off x="2085" y="2048"/>
              <a:ext cx="0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78" name="Text Box 25"/>
            <p:cNvSpPr txBox="1">
              <a:spLocks noChangeArrowheads="1"/>
            </p:cNvSpPr>
            <p:nvPr/>
          </p:nvSpPr>
          <p:spPr bwMode="auto">
            <a:xfrm>
              <a:off x="1839" y="220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H</a:t>
              </a:r>
            </a:p>
          </p:txBody>
        </p:sp>
        <p:sp>
          <p:nvSpPr>
            <p:cNvPr id="17479" name="Line 26"/>
            <p:cNvSpPr>
              <a:spLocks noChangeShapeType="1"/>
            </p:cNvSpPr>
            <p:nvPr/>
          </p:nvSpPr>
          <p:spPr bwMode="auto">
            <a:xfrm flipV="1">
              <a:off x="1987" y="2211"/>
              <a:ext cx="6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80" name="Line 27"/>
            <p:cNvSpPr>
              <a:spLocks noChangeShapeType="1"/>
            </p:cNvSpPr>
            <p:nvPr/>
          </p:nvSpPr>
          <p:spPr bwMode="auto">
            <a:xfrm>
              <a:off x="2165" y="2234"/>
              <a:ext cx="9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81" name="AutoShape 29"/>
            <p:cNvSpPr>
              <a:spLocks noChangeArrowheads="1"/>
            </p:cNvSpPr>
            <p:nvPr/>
          </p:nvSpPr>
          <p:spPr bwMode="auto">
            <a:xfrm>
              <a:off x="1929" y="2000"/>
              <a:ext cx="330" cy="89"/>
            </a:xfrm>
            <a:prstGeom prst="curvedUpArrow">
              <a:avLst>
                <a:gd name="adj1" fmla="val 74157"/>
                <a:gd name="adj2" fmla="val 148315"/>
                <a:gd name="adj3" fmla="val 33333"/>
              </a:avLst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82" name="Line 30"/>
            <p:cNvSpPr>
              <a:spLocks noChangeShapeType="1"/>
            </p:cNvSpPr>
            <p:nvPr/>
          </p:nvSpPr>
          <p:spPr bwMode="auto">
            <a:xfrm flipH="1" flipV="1">
              <a:off x="1088" y="1468"/>
              <a:ext cx="21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83" name="Line 31"/>
            <p:cNvSpPr>
              <a:spLocks noChangeShapeType="1"/>
            </p:cNvSpPr>
            <p:nvPr/>
          </p:nvSpPr>
          <p:spPr bwMode="auto">
            <a:xfrm flipH="1">
              <a:off x="1118" y="1823"/>
              <a:ext cx="180" cy="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84" name="AutoShape 135"/>
            <p:cNvSpPr>
              <a:spLocks noChangeArrowheads="1"/>
            </p:cNvSpPr>
            <p:nvPr/>
          </p:nvSpPr>
          <p:spPr bwMode="auto">
            <a:xfrm rot="1471537" flipH="1">
              <a:off x="1801" y="1724"/>
              <a:ext cx="111" cy="329"/>
            </a:xfrm>
            <a:prstGeom prst="curvedLeftArrow">
              <a:avLst>
                <a:gd name="adj1" fmla="val 59746"/>
                <a:gd name="adj2" fmla="val 118559"/>
                <a:gd name="adj3" fmla="val 42856"/>
              </a:avLst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85" name="AutoShape 137"/>
            <p:cNvSpPr>
              <a:spLocks noChangeArrowheads="1"/>
            </p:cNvSpPr>
            <p:nvPr/>
          </p:nvSpPr>
          <p:spPr bwMode="auto">
            <a:xfrm rot="1471537" flipV="1">
              <a:off x="2090" y="1362"/>
              <a:ext cx="111" cy="329"/>
            </a:xfrm>
            <a:prstGeom prst="curvedLeftArrow">
              <a:avLst>
                <a:gd name="adj1" fmla="val 59746"/>
                <a:gd name="adj2" fmla="val 118559"/>
                <a:gd name="adj3" fmla="val 42856"/>
              </a:avLst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86" name="AutoShape 138"/>
            <p:cNvSpPr>
              <a:spLocks noChangeArrowheads="1"/>
            </p:cNvSpPr>
            <p:nvPr/>
          </p:nvSpPr>
          <p:spPr bwMode="auto">
            <a:xfrm rot="20160862" flipH="1">
              <a:off x="1795" y="1392"/>
              <a:ext cx="111" cy="329"/>
            </a:xfrm>
            <a:prstGeom prst="curvedLeftArrow">
              <a:avLst>
                <a:gd name="adj1" fmla="val 59746"/>
                <a:gd name="adj2" fmla="val 118559"/>
                <a:gd name="adj3" fmla="val 42856"/>
              </a:avLst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39"/>
          <p:cNvGrpSpPr>
            <a:grpSpLocks/>
          </p:cNvGrpSpPr>
          <p:nvPr/>
        </p:nvGrpSpPr>
        <p:grpSpPr bwMode="auto">
          <a:xfrm>
            <a:off x="1727200" y="1735138"/>
            <a:ext cx="2527300" cy="1960562"/>
            <a:chOff x="1088" y="1085"/>
            <a:chExt cx="1592" cy="1235"/>
          </a:xfrm>
        </p:grpSpPr>
        <p:sp>
          <p:nvSpPr>
            <p:cNvPr id="17436" name="Freeform 140"/>
            <p:cNvSpPr>
              <a:spLocks/>
            </p:cNvSpPr>
            <p:nvPr/>
          </p:nvSpPr>
          <p:spPr bwMode="auto">
            <a:xfrm>
              <a:off x="1298" y="1446"/>
              <a:ext cx="451" cy="487"/>
            </a:xfrm>
            <a:custGeom>
              <a:avLst/>
              <a:gdLst>
                <a:gd name="T0" fmla="*/ 283 w 720"/>
                <a:gd name="T1" fmla="*/ 82 h 792"/>
                <a:gd name="T2" fmla="*/ 283 w 720"/>
                <a:gd name="T3" fmla="*/ 227 h 792"/>
                <a:gd name="T4" fmla="*/ 151 w 720"/>
                <a:gd name="T5" fmla="*/ 299 h 792"/>
                <a:gd name="T6" fmla="*/ 0 w 720"/>
                <a:gd name="T7" fmla="*/ 227 h 792"/>
                <a:gd name="T8" fmla="*/ 0 w 720"/>
                <a:gd name="T9" fmla="*/ 82 h 792"/>
                <a:gd name="T10" fmla="*/ 151 w 720"/>
                <a:gd name="T11" fmla="*/ 0 h 792"/>
                <a:gd name="T12" fmla="*/ 283 w 720"/>
                <a:gd name="T13" fmla="*/ 82 h 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792"/>
                <a:gd name="T23" fmla="*/ 720 w 720"/>
                <a:gd name="T24" fmla="*/ 792 h 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792">
                  <a:moveTo>
                    <a:pt x="720" y="216"/>
                  </a:moveTo>
                  <a:lnTo>
                    <a:pt x="720" y="600"/>
                  </a:lnTo>
                  <a:lnTo>
                    <a:pt x="384" y="792"/>
                  </a:lnTo>
                  <a:lnTo>
                    <a:pt x="0" y="600"/>
                  </a:lnTo>
                  <a:lnTo>
                    <a:pt x="0" y="216"/>
                  </a:lnTo>
                  <a:lnTo>
                    <a:pt x="384" y="0"/>
                  </a:lnTo>
                  <a:lnTo>
                    <a:pt x="720" y="21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37" name="Line 141"/>
            <p:cNvSpPr>
              <a:spLocks noChangeShapeType="1"/>
            </p:cNvSpPr>
            <p:nvPr/>
          </p:nvSpPr>
          <p:spPr bwMode="auto">
            <a:xfrm>
              <a:off x="1719" y="1579"/>
              <a:ext cx="0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38" name="Line 142"/>
            <p:cNvSpPr>
              <a:spLocks noChangeShapeType="1"/>
            </p:cNvSpPr>
            <p:nvPr/>
          </p:nvSpPr>
          <p:spPr bwMode="auto">
            <a:xfrm flipH="1" flipV="1">
              <a:off x="1358" y="1815"/>
              <a:ext cx="181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39" name="Line 143"/>
            <p:cNvSpPr>
              <a:spLocks noChangeShapeType="1"/>
            </p:cNvSpPr>
            <p:nvPr/>
          </p:nvSpPr>
          <p:spPr bwMode="auto">
            <a:xfrm flipV="1">
              <a:off x="1328" y="1490"/>
              <a:ext cx="211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40" name="Line 144"/>
            <p:cNvSpPr>
              <a:spLocks noChangeShapeType="1"/>
            </p:cNvSpPr>
            <p:nvPr/>
          </p:nvSpPr>
          <p:spPr bwMode="auto">
            <a:xfrm flipV="1">
              <a:off x="1749" y="1460"/>
              <a:ext cx="21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41" name="Line 145"/>
            <p:cNvSpPr>
              <a:spLocks noChangeShapeType="1"/>
            </p:cNvSpPr>
            <p:nvPr/>
          </p:nvSpPr>
          <p:spPr bwMode="auto">
            <a:xfrm>
              <a:off x="1749" y="1815"/>
              <a:ext cx="210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42" name="Text Box 146"/>
            <p:cNvSpPr txBox="1">
              <a:spLocks noChangeArrowheads="1"/>
            </p:cNvSpPr>
            <p:nvPr/>
          </p:nvSpPr>
          <p:spPr bwMode="auto">
            <a:xfrm>
              <a:off x="1906" y="134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17443" name="Text Box 147"/>
            <p:cNvSpPr txBox="1">
              <a:spLocks noChangeArrowheads="1"/>
            </p:cNvSpPr>
            <p:nvPr/>
          </p:nvSpPr>
          <p:spPr bwMode="auto">
            <a:xfrm>
              <a:off x="2125" y="158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N</a:t>
              </a:r>
            </a:p>
          </p:txBody>
        </p:sp>
        <p:sp>
          <p:nvSpPr>
            <p:cNvPr id="17444" name="Text Box 148"/>
            <p:cNvSpPr txBox="1">
              <a:spLocks noChangeArrowheads="1"/>
            </p:cNvSpPr>
            <p:nvPr/>
          </p:nvSpPr>
          <p:spPr bwMode="auto">
            <a:xfrm>
              <a:off x="1905" y="1085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O</a:t>
              </a:r>
            </a:p>
          </p:txBody>
        </p:sp>
        <p:sp>
          <p:nvSpPr>
            <p:cNvPr id="17445" name="Text Box 149"/>
            <p:cNvSpPr txBox="1">
              <a:spLocks noChangeArrowheads="1"/>
            </p:cNvSpPr>
            <p:nvPr/>
          </p:nvSpPr>
          <p:spPr bwMode="auto">
            <a:xfrm>
              <a:off x="1918" y="182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17446" name="Text Box 150"/>
            <p:cNvSpPr txBox="1">
              <a:spLocks noChangeArrowheads="1"/>
            </p:cNvSpPr>
            <p:nvPr/>
          </p:nvSpPr>
          <p:spPr bwMode="auto">
            <a:xfrm>
              <a:off x="1921" y="207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O</a:t>
              </a:r>
            </a:p>
          </p:txBody>
        </p:sp>
        <p:sp>
          <p:nvSpPr>
            <p:cNvPr id="17447" name="Line 151"/>
            <p:cNvSpPr>
              <a:spLocks noChangeShapeType="1"/>
            </p:cNvSpPr>
            <p:nvPr/>
          </p:nvSpPr>
          <p:spPr bwMode="auto">
            <a:xfrm>
              <a:off x="2073" y="1492"/>
              <a:ext cx="134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8" name="Text Box 152"/>
            <p:cNvSpPr txBox="1">
              <a:spLocks noChangeArrowheads="1"/>
            </p:cNvSpPr>
            <p:nvPr/>
          </p:nvSpPr>
          <p:spPr bwMode="auto">
            <a:xfrm>
              <a:off x="2377" y="1584"/>
              <a:ext cx="3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Ar</a:t>
              </a:r>
            </a:p>
          </p:txBody>
        </p:sp>
        <p:sp>
          <p:nvSpPr>
            <p:cNvPr id="17449" name="Line 153"/>
            <p:cNvSpPr>
              <a:spLocks noChangeShapeType="1"/>
            </p:cNvSpPr>
            <p:nvPr/>
          </p:nvSpPr>
          <p:spPr bwMode="auto">
            <a:xfrm flipV="1">
              <a:off x="2105" y="1789"/>
              <a:ext cx="106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50" name="Line 154"/>
            <p:cNvSpPr>
              <a:spLocks noChangeShapeType="1"/>
            </p:cNvSpPr>
            <p:nvPr/>
          </p:nvSpPr>
          <p:spPr bwMode="auto">
            <a:xfrm>
              <a:off x="2059" y="2028"/>
              <a:ext cx="0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51" name="Line 155"/>
            <p:cNvSpPr>
              <a:spLocks noChangeShapeType="1"/>
            </p:cNvSpPr>
            <p:nvPr/>
          </p:nvSpPr>
          <p:spPr bwMode="auto">
            <a:xfrm flipH="1" flipV="1">
              <a:off x="1088" y="1460"/>
              <a:ext cx="21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52" name="Line 156"/>
            <p:cNvSpPr>
              <a:spLocks noChangeShapeType="1"/>
            </p:cNvSpPr>
            <p:nvPr/>
          </p:nvSpPr>
          <p:spPr bwMode="auto">
            <a:xfrm flipH="1">
              <a:off x="1118" y="1815"/>
              <a:ext cx="180" cy="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53" name="Line 157"/>
            <p:cNvSpPr>
              <a:spLocks noChangeShapeType="1"/>
            </p:cNvSpPr>
            <p:nvPr/>
          </p:nvSpPr>
          <p:spPr bwMode="auto">
            <a:xfrm>
              <a:off x="2320" y="1712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158"/>
            <p:cNvSpPr>
              <a:spLocks noChangeShapeType="1"/>
            </p:cNvSpPr>
            <p:nvPr/>
          </p:nvSpPr>
          <p:spPr bwMode="auto">
            <a:xfrm>
              <a:off x="2005" y="1286"/>
              <a:ext cx="0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55" name="Line 159"/>
            <p:cNvSpPr>
              <a:spLocks noChangeShapeType="1"/>
            </p:cNvSpPr>
            <p:nvPr/>
          </p:nvSpPr>
          <p:spPr bwMode="auto">
            <a:xfrm>
              <a:off x="2049" y="1292"/>
              <a:ext cx="0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56" name="Line 160"/>
            <p:cNvSpPr>
              <a:spLocks noChangeShapeType="1"/>
            </p:cNvSpPr>
            <p:nvPr/>
          </p:nvSpPr>
          <p:spPr bwMode="auto">
            <a:xfrm>
              <a:off x="2017" y="2022"/>
              <a:ext cx="0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63"/>
          <p:cNvGrpSpPr>
            <a:grpSpLocks/>
          </p:cNvGrpSpPr>
          <p:nvPr/>
        </p:nvGrpSpPr>
        <p:grpSpPr bwMode="auto">
          <a:xfrm>
            <a:off x="4927600" y="2198688"/>
            <a:ext cx="3243263" cy="1152525"/>
            <a:chOff x="3104" y="1385"/>
            <a:chExt cx="2043" cy="726"/>
          </a:xfrm>
        </p:grpSpPr>
        <p:sp>
          <p:nvSpPr>
            <p:cNvPr id="17416" name="Line 164"/>
            <p:cNvSpPr>
              <a:spLocks noChangeShapeType="1"/>
            </p:cNvSpPr>
            <p:nvPr/>
          </p:nvSpPr>
          <p:spPr bwMode="auto">
            <a:xfrm flipV="1">
              <a:off x="3716" y="1498"/>
              <a:ext cx="19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17" name="Line 165"/>
            <p:cNvSpPr>
              <a:spLocks noChangeShapeType="1"/>
            </p:cNvSpPr>
            <p:nvPr/>
          </p:nvSpPr>
          <p:spPr bwMode="auto">
            <a:xfrm>
              <a:off x="3716" y="1857"/>
              <a:ext cx="195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18" name="Text Box 166"/>
            <p:cNvSpPr txBox="1">
              <a:spLocks noChangeArrowheads="1"/>
            </p:cNvSpPr>
            <p:nvPr/>
          </p:nvSpPr>
          <p:spPr bwMode="auto">
            <a:xfrm>
              <a:off x="4120" y="159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17419" name="Text Box 167"/>
            <p:cNvSpPr txBox="1">
              <a:spLocks noChangeArrowheads="1"/>
            </p:cNvSpPr>
            <p:nvPr/>
          </p:nvSpPr>
          <p:spPr bwMode="auto">
            <a:xfrm>
              <a:off x="3877" y="186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O</a:t>
              </a:r>
            </a:p>
          </p:txBody>
        </p:sp>
        <p:sp>
          <p:nvSpPr>
            <p:cNvPr id="17420" name="Freeform 168"/>
            <p:cNvSpPr>
              <a:spLocks/>
            </p:cNvSpPr>
            <p:nvPr/>
          </p:nvSpPr>
          <p:spPr bwMode="auto">
            <a:xfrm>
              <a:off x="3299" y="1483"/>
              <a:ext cx="417" cy="493"/>
            </a:xfrm>
            <a:custGeom>
              <a:avLst/>
              <a:gdLst>
                <a:gd name="T0" fmla="*/ 242 w 720"/>
                <a:gd name="T1" fmla="*/ 83 h 792"/>
                <a:gd name="T2" fmla="*/ 242 w 720"/>
                <a:gd name="T3" fmla="*/ 232 h 792"/>
                <a:gd name="T4" fmla="*/ 129 w 720"/>
                <a:gd name="T5" fmla="*/ 307 h 792"/>
                <a:gd name="T6" fmla="*/ 0 w 720"/>
                <a:gd name="T7" fmla="*/ 232 h 792"/>
                <a:gd name="T8" fmla="*/ 0 w 720"/>
                <a:gd name="T9" fmla="*/ 83 h 792"/>
                <a:gd name="T10" fmla="*/ 129 w 720"/>
                <a:gd name="T11" fmla="*/ 0 h 792"/>
                <a:gd name="T12" fmla="*/ 242 w 720"/>
                <a:gd name="T13" fmla="*/ 83 h 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792"/>
                <a:gd name="T23" fmla="*/ 720 w 720"/>
                <a:gd name="T24" fmla="*/ 792 h 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792">
                  <a:moveTo>
                    <a:pt x="720" y="216"/>
                  </a:moveTo>
                  <a:lnTo>
                    <a:pt x="720" y="600"/>
                  </a:lnTo>
                  <a:lnTo>
                    <a:pt x="384" y="792"/>
                  </a:lnTo>
                  <a:lnTo>
                    <a:pt x="0" y="600"/>
                  </a:lnTo>
                  <a:lnTo>
                    <a:pt x="0" y="216"/>
                  </a:lnTo>
                  <a:lnTo>
                    <a:pt x="384" y="0"/>
                  </a:lnTo>
                  <a:lnTo>
                    <a:pt x="720" y="21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21" name="Line 169"/>
            <p:cNvSpPr>
              <a:spLocks noChangeShapeType="1"/>
            </p:cNvSpPr>
            <p:nvPr/>
          </p:nvSpPr>
          <p:spPr bwMode="auto">
            <a:xfrm>
              <a:off x="3689" y="1617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22" name="Line 170"/>
            <p:cNvSpPr>
              <a:spLocks noChangeShapeType="1"/>
            </p:cNvSpPr>
            <p:nvPr/>
          </p:nvSpPr>
          <p:spPr bwMode="auto">
            <a:xfrm flipH="1" flipV="1">
              <a:off x="3355" y="1857"/>
              <a:ext cx="166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23" name="Line 171"/>
            <p:cNvSpPr>
              <a:spLocks noChangeShapeType="1"/>
            </p:cNvSpPr>
            <p:nvPr/>
          </p:nvSpPr>
          <p:spPr bwMode="auto">
            <a:xfrm flipV="1">
              <a:off x="3326" y="1528"/>
              <a:ext cx="19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24" name="Line 172"/>
            <p:cNvSpPr>
              <a:spLocks noChangeShapeType="1"/>
            </p:cNvSpPr>
            <p:nvPr/>
          </p:nvSpPr>
          <p:spPr bwMode="auto">
            <a:xfrm flipH="1" flipV="1">
              <a:off x="3104" y="1498"/>
              <a:ext cx="19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25" name="Text Box 173"/>
            <p:cNvSpPr txBox="1">
              <a:spLocks noChangeArrowheads="1"/>
            </p:cNvSpPr>
            <p:nvPr/>
          </p:nvSpPr>
          <p:spPr bwMode="auto">
            <a:xfrm>
              <a:off x="3876" y="138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N</a:t>
              </a:r>
            </a:p>
          </p:txBody>
        </p:sp>
        <p:grpSp>
          <p:nvGrpSpPr>
            <p:cNvPr id="17426" name="Group 174"/>
            <p:cNvGrpSpPr>
              <a:grpSpLocks/>
            </p:cNvGrpSpPr>
            <p:nvPr/>
          </p:nvGrpSpPr>
          <p:grpSpPr bwMode="auto">
            <a:xfrm rot="-1817383">
              <a:off x="4371" y="1476"/>
              <a:ext cx="776" cy="493"/>
              <a:chOff x="4308" y="1494"/>
              <a:chExt cx="776" cy="493"/>
            </a:xfrm>
          </p:grpSpPr>
          <p:sp>
            <p:nvSpPr>
              <p:cNvPr id="17430" name="Freeform 175"/>
              <p:cNvSpPr>
                <a:spLocks/>
              </p:cNvSpPr>
              <p:nvPr/>
            </p:nvSpPr>
            <p:spPr bwMode="auto">
              <a:xfrm>
                <a:off x="4503" y="1494"/>
                <a:ext cx="417" cy="493"/>
              </a:xfrm>
              <a:custGeom>
                <a:avLst/>
                <a:gdLst>
                  <a:gd name="T0" fmla="*/ 242 w 720"/>
                  <a:gd name="T1" fmla="*/ 83 h 792"/>
                  <a:gd name="T2" fmla="*/ 242 w 720"/>
                  <a:gd name="T3" fmla="*/ 232 h 792"/>
                  <a:gd name="T4" fmla="*/ 129 w 720"/>
                  <a:gd name="T5" fmla="*/ 307 h 792"/>
                  <a:gd name="T6" fmla="*/ 0 w 720"/>
                  <a:gd name="T7" fmla="*/ 232 h 792"/>
                  <a:gd name="T8" fmla="*/ 0 w 720"/>
                  <a:gd name="T9" fmla="*/ 83 h 792"/>
                  <a:gd name="T10" fmla="*/ 129 w 720"/>
                  <a:gd name="T11" fmla="*/ 0 h 792"/>
                  <a:gd name="T12" fmla="*/ 242 w 720"/>
                  <a:gd name="T13" fmla="*/ 83 h 7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0"/>
                  <a:gd name="T22" fmla="*/ 0 h 792"/>
                  <a:gd name="T23" fmla="*/ 720 w 720"/>
                  <a:gd name="T24" fmla="*/ 792 h 7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0" h="792">
                    <a:moveTo>
                      <a:pt x="720" y="216"/>
                    </a:moveTo>
                    <a:lnTo>
                      <a:pt x="720" y="600"/>
                    </a:lnTo>
                    <a:lnTo>
                      <a:pt x="384" y="792"/>
                    </a:lnTo>
                    <a:lnTo>
                      <a:pt x="0" y="600"/>
                    </a:lnTo>
                    <a:lnTo>
                      <a:pt x="0" y="216"/>
                    </a:lnTo>
                    <a:lnTo>
                      <a:pt x="384" y="0"/>
                    </a:lnTo>
                    <a:lnTo>
                      <a:pt x="720" y="21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31" name="Line 176"/>
              <p:cNvSpPr>
                <a:spLocks noChangeShapeType="1"/>
              </p:cNvSpPr>
              <p:nvPr/>
            </p:nvSpPr>
            <p:spPr bwMode="auto">
              <a:xfrm>
                <a:off x="4893" y="162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32" name="Line 177"/>
              <p:cNvSpPr>
                <a:spLocks noChangeShapeType="1"/>
              </p:cNvSpPr>
              <p:nvPr/>
            </p:nvSpPr>
            <p:spPr bwMode="auto">
              <a:xfrm flipH="1" flipV="1">
                <a:off x="4558" y="1868"/>
                <a:ext cx="167" cy="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33" name="Line 178"/>
              <p:cNvSpPr>
                <a:spLocks noChangeShapeType="1"/>
              </p:cNvSpPr>
              <p:nvPr/>
            </p:nvSpPr>
            <p:spPr bwMode="auto">
              <a:xfrm flipV="1">
                <a:off x="4530" y="1539"/>
                <a:ext cx="195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34" name="Line 179"/>
              <p:cNvSpPr>
                <a:spLocks noChangeShapeType="1"/>
              </p:cNvSpPr>
              <p:nvPr/>
            </p:nvSpPr>
            <p:spPr bwMode="auto">
              <a:xfrm flipH="1" flipV="1">
                <a:off x="4308" y="1509"/>
                <a:ext cx="195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35" name="Line 180"/>
              <p:cNvSpPr>
                <a:spLocks noChangeShapeType="1"/>
              </p:cNvSpPr>
              <p:nvPr/>
            </p:nvSpPr>
            <p:spPr bwMode="auto">
              <a:xfrm flipV="1">
                <a:off x="4922" y="1541"/>
                <a:ext cx="162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7" name="Line 181"/>
            <p:cNvSpPr>
              <a:spLocks noChangeShapeType="1"/>
            </p:cNvSpPr>
            <p:nvPr/>
          </p:nvSpPr>
          <p:spPr bwMode="auto">
            <a:xfrm>
              <a:off x="4053" y="1566"/>
              <a:ext cx="11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82"/>
            <p:cNvSpPr>
              <a:spLocks noChangeShapeType="1"/>
            </p:cNvSpPr>
            <p:nvPr/>
          </p:nvSpPr>
          <p:spPr bwMode="auto">
            <a:xfrm>
              <a:off x="4080" y="1542"/>
              <a:ext cx="114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83"/>
            <p:cNvSpPr>
              <a:spLocks noChangeShapeType="1"/>
            </p:cNvSpPr>
            <p:nvPr/>
          </p:nvSpPr>
          <p:spPr bwMode="auto">
            <a:xfrm flipV="1">
              <a:off x="4059" y="1800"/>
              <a:ext cx="108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Previous Polyimide Results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68400"/>
            <a:ext cx="7445375" cy="1917700"/>
          </a:xfrm>
        </p:spPr>
        <p:txBody>
          <a:bodyPr/>
          <a:lstStyle/>
          <a:p>
            <a:r>
              <a:rPr lang="en-US" sz="1600" smtClean="0"/>
              <a:t>A measure of microwave cure efficiency is the comparison of the final film Tg as cured conventionally and by VFM.</a:t>
            </a:r>
          </a:p>
          <a:p>
            <a:r>
              <a:rPr lang="en-US" sz="1600" smtClean="0"/>
              <a:t>Example: convection cure at 4 hrs at 350</a:t>
            </a:r>
            <a:r>
              <a:rPr lang="en-US" sz="1600" smtClean="0">
                <a:cs typeface="Arial" charset="0"/>
              </a:rPr>
              <a:t>ºC</a:t>
            </a:r>
            <a:r>
              <a:rPr lang="en-US" sz="1600" smtClean="0"/>
              <a:t> for Tg = 310</a:t>
            </a:r>
            <a:r>
              <a:rPr lang="en-US" sz="1600" smtClean="0">
                <a:cs typeface="Arial" charset="0"/>
              </a:rPr>
              <a:t>ºC</a:t>
            </a:r>
          </a:p>
          <a:p>
            <a:pPr>
              <a:buFont typeface="Wingdings" pitchFamily="2" charset="2"/>
              <a:buNone/>
            </a:pPr>
            <a:r>
              <a:rPr lang="en-US" sz="1600" smtClean="0"/>
              <a:t>		              VFM cure at 1.5 hrs at 150</a:t>
            </a:r>
            <a:r>
              <a:rPr lang="en-US" sz="1600" smtClean="0">
                <a:cs typeface="Arial" charset="0"/>
              </a:rPr>
              <a:t>ºC for Tg = 310ºC</a:t>
            </a:r>
            <a:endParaRPr lang="en-US" sz="1600" smtClean="0">
              <a:solidFill>
                <a:schemeClr val="tx2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565900" y="1814513"/>
            <a:ext cx="1625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Arial" charset="0"/>
                <a:cs typeface="Arial" charset="0"/>
              </a:rPr>
              <a:t>Tg Ratio = 1.0</a:t>
            </a:r>
          </a:p>
        </p:txBody>
      </p:sp>
      <p:graphicFrame>
        <p:nvGraphicFramePr>
          <p:cNvPr id="409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2762250"/>
          <a:ext cx="489585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4" imgW="4200449" imgH="3114751" progId="Excel.Chart.8">
                  <p:embed/>
                </p:oleObj>
              </mc:Choice>
              <mc:Fallback>
                <p:oleObj name="Chart" r:id="rId4" imgW="4200449" imgH="3114751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62250"/>
                        <a:ext cx="4895850" cy="363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0" name="Line 8"/>
          <p:cNvSpPr>
            <a:spLocks noChangeShapeType="1"/>
          </p:cNvSpPr>
          <p:nvPr/>
        </p:nvSpPr>
        <p:spPr bwMode="auto">
          <a:xfrm flipV="1">
            <a:off x="2616200" y="3657600"/>
            <a:ext cx="351790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V="1">
            <a:off x="3352800" y="3822700"/>
            <a:ext cx="2540000" cy="1600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5461000" y="5105400"/>
            <a:ext cx="292100" cy="330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nimBg="1"/>
      <p:bldP spid="69641" grpId="0" animBg="1"/>
      <p:bldP spid="696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Electronic Correlations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96250" cy="5029200"/>
          </a:xfrm>
        </p:spPr>
        <p:txBody>
          <a:bodyPr/>
          <a:lstStyle/>
          <a:p>
            <a:r>
              <a:rPr lang="en-US" sz="1400" smtClean="0"/>
              <a:t>While the dipoles involved in curing are absorbing microwave energy, there may be additional dipoles that are heating the molecule as well.</a:t>
            </a:r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r>
              <a:rPr lang="en-US" sz="1400" smtClean="0"/>
              <a:t>It is possible to calculate the total effective polarization of each structure by the matrix addition of the mean of each dipole contribution in each axis.</a:t>
            </a:r>
          </a:p>
          <a:p>
            <a:pPr>
              <a:buFont typeface="Wingdings" pitchFamily="2" charset="2"/>
              <a:buNone/>
            </a:pPr>
            <a:r>
              <a:rPr lang="en-US" sz="140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1400" smtClean="0"/>
              <a:t>			v1 = c11v1* + c21v2* + c31v3* + p11</a:t>
            </a:r>
          </a:p>
          <a:p>
            <a:pPr>
              <a:buFont typeface="Wingdings" pitchFamily="2" charset="2"/>
              <a:buNone/>
            </a:pPr>
            <a:r>
              <a:rPr lang="en-US" sz="1400" smtClean="0"/>
              <a:t>			v2 = c12v1* + c22v2* + c32v3* + p12</a:t>
            </a:r>
          </a:p>
          <a:p>
            <a:pPr>
              <a:buFont typeface="Wingdings" pitchFamily="2" charset="2"/>
              <a:buNone/>
            </a:pPr>
            <a:r>
              <a:rPr lang="en-US" sz="1400" smtClean="0"/>
              <a:t>			v3 = c13v1* + c23v2* + c33v3* + p13</a:t>
            </a:r>
          </a:p>
          <a:p>
            <a:pPr>
              <a:buFont typeface="Wingdings" pitchFamily="2" charset="2"/>
              <a:buNone/>
            </a:pPr>
            <a:r>
              <a:rPr lang="en-US" sz="1400" smtClean="0"/>
              <a:t>	</a:t>
            </a:r>
            <a:r>
              <a:rPr lang="en-US" sz="1000" smtClean="0"/>
              <a:t>&gt; where each dipole is represented by vectors in the longitudinal (v1), transverse (v2), and vertical (v3) axes</a:t>
            </a:r>
          </a:p>
          <a:p>
            <a:pPr>
              <a:buFont typeface="Wingdings" pitchFamily="2" charset="2"/>
              <a:buNone/>
            </a:pPr>
            <a:r>
              <a:rPr lang="en-US" sz="1000" smtClean="0"/>
              <a:t>	&gt; where C11 represents the cosine of the angle between each longitudinal vectors, for example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1000" smtClean="0"/>
              <a:t>	&gt; where p11 represents the distance between the Cartesian coordinates of each vector</a:t>
            </a:r>
          </a:p>
          <a:p>
            <a:endParaRPr lang="en-US" sz="1000" smtClean="0"/>
          </a:p>
          <a:p>
            <a:endParaRPr lang="en-US" sz="1400" smtClean="0"/>
          </a:p>
        </p:txBody>
      </p:sp>
      <p:grpSp>
        <p:nvGrpSpPr>
          <p:cNvPr id="5128" name="Group 17"/>
          <p:cNvGrpSpPr>
            <a:grpSpLocks/>
          </p:cNvGrpSpPr>
          <p:nvPr/>
        </p:nvGrpSpPr>
        <p:grpSpPr bwMode="auto">
          <a:xfrm>
            <a:off x="1444625" y="1797050"/>
            <a:ext cx="5872163" cy="1154113"/>
            <a:chOff x="846" y="1300"/>
            <a:chExt cx="3699" cy="727"/>
          </a:xfrm>
        </p:grpSpPr>
        <p:grpSp>
          <p:nvGrpSpPr>
            <p:cNvPr id="5129" name="Group 4"/>
            <p:cNvGrpSpPr>
              <a:grpSpLocks/>
            </p:cNvGrpSpPr>
            <p:nvPr/>
          </p:nvGrpSpPr>
          <p:grpSpPr bwMode="auto">
            <a:xfrm>
              <a:off x="846" y="1372"/>
              <a:ext cx="3699" cy="655"/>
              <a:chOff x="662" y="1204"/>
              <a:chExt cx="4275" cy="695"/>
            </a:xfrm>
          </p:grpSpPr>
          <p:graphicFrame>
            <p:nvGraphicFramePr>
              <p:cNvPr id="5122" name="Object 5"/>
              <p:cNvGraphicFramePr>
                <a:graphicFrameLocks noChangeAspect="1"/>
              </p:cNvGraphicFramePr>
              <p:nvPr/>
            </p:nvGraphicFramePr>
            <p:xfrm>
              <a:off x="662" y="1204"/>
              <a:ext cx="1139" cy="6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0" name="ChemSketch" r:id="rId3" imgW="1807560" imgH="1103400" progId="ACD.ChemSketch.20">
                      <p:embed/>
                    </p:oleObj>
                  </mc:Choice>
                  <mc:Fallback>
                    <p:oleObj name="ChemSketch" r:id="rId3" imgW="1807560" imgH="1103400" progId="ACD.ChemSketch.20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2" y="1204"/>
                            <a:ext cx="1139" cy="6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3" name="Object 6"/>
              <p:cNvGraphicFramePr>
                <a:graphicFrameLocks noChangeAspect="1"/>
              </p:cNvGraphicFramePr>
              <p:nvPr/>
            </p:nvGraphicFramePr>
            <p:xfrm>
              <a:off x="4246" y="1369"/>
              <a:ext cx="691" cy="4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1" name="ChemSketch" r:id="rId5" imgW="1097280" imgH="783360" progId="ACD.ChemSketch.20">
                      <p:embed/>
                    </p:oleObj>
                  </mc:Choice>
                  <mc:Fallback>
                    <p:oleObj name="ChemSketch" r:id="rId5" imgW="1097280" imgH="783360" progId="ACD.ChemSketch.20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46" y="1369"/>
                            <a:ext cx="691" cy="4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4" name="Object 7"/>
              <p:cNvGraphicFramePr>
                <a:graphicFrameLocks noChangeAspect="1"/>
              </p:cNvGraphicFramePr>
              <p:nvPr/>
            </p:nvGraphicFramePr>
            <p:xfrm>
              <a:off x="2054" y="1393"/>
              <a:ext cx="691" cy="4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2" name="ChemSketch" r:id="rId7" imgW="1097280" imgH="783360" progId="ACD.ChemSketch.20">
                      <p:embed/>
                    </p:oleObj>
                  </mc:Choice>
                  <mc:Fallback>
                    <p:oleObj name="ChemSketch" r:id="rId7" imgW="1097280" imgH="783360" progId="ACD.ChemSketch.20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4" y="1393"/>
                            <a:ext cx="691" cy="4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5" name="Object 8"/>
              <p:cNvGraphicFramePr>
                <a:graphicFrameLocks noChangeAspect="1"/>
              </p:cNvGraphicFramePr>
              <p:nvPr/>
            </p:nvGraphicFramePr>
            <p:xfrm>
              <a:off x="2910" y="1377"/>
              <a:ext cx="1139" cy="4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3" name="ChemSketch" r:id="rId9" imgW="1807560" imgH="783360" progId="ACD.ChemSketch.20">
                      <p:embed/>
                    </p:oleObj>
                  </mc:Choice>
                  <mc:Fallback>
                    <p:oleObj name="ChemSketch" r:id="rId9" imgW="1807560" imgH="783360" progId="ACD.ChemSketch.20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0" y="1377"/>
                            <a:ext cx="1139" cy="4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130" name="Line 9"/>
            <p:cNvSpPr>
              <a:spLocks noChangeShapeType="1"/>
            </p:cNvSpPr>
            <p:nvPr/>
          </p:nvSpPr>
          <p:spPr bwMode="auto">
            <a:xfrm flipV="1">
              <a:off x="1439" y="1300"/>
              <a:ext cx="0" cy="24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0"/>
            <p:cNvSpPr>
              <a:spLocks noChangeShapeType="1"/>
            </p:cNvSpPr>
            <p:nvPr/>
          </p:nvSpPr>
          <p:spPr bwMode="auto">
            <a:xfrm>
              <a:off x="1415" y="1507"/>
              <a:ext cx="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1"/>
            <p:cNvSpPr>
              <a:spLocks noChangeShapeType="1"/>
            </p:cNvSpPr>
            <p:nvPr/>
          </p:nvSpPr>
          <p:spPr bwMode="auto">
            <a:xfrm flipV="1">
              <a:off x="2378" y="1465"/>
              <a:ext cx="161" cy="9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2"/>
            <p:cNvSpPr>
              <a:spLocks noChangeShapeType="1"/>
            </p:cNvSpPr>
            <p:nvPr/>
          </p:nvSpPr>
          <p:spPr bwMode="auto">
            <a:xfrm>
              <a:off x="2387" y="1522"/>
              <a:ext cx="2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3"/>
            <p:cNvSpPr>
              <a:spLocks noChangeShapeType="1"/>
            </p:cNvSpPr>
            <p:nvPr/>
          </p:nvSpPr>
          <p:spPr bwMode="auto">
            <a:xfrm flipV="1">
              <a:off x="3377" y="1369"/>
              <a:ext cx="0" cy="15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4"/>
            <p:cNvSpPr>
              <a:spLocks noChangeShapeType="1"/>
            </p:cNvSpPr>
            <p:nvPr/>
          </p:nvSpPr>
          <p:spPr bwMode="auto">
            <a:xfrm>
              <a:off x="3353" y="1498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5"/>
            <p:cNvSpPr>
              <a:spLocks noChangeShapeType="1"/>
            </p:cNvSpPr>
            <p:nvPr/>
          </p:nvSpPr>
          <p:spPr bwMode="auto">
            <a:xfrm flipV="1">
              <a:off x="4286" y="1453"/>
              <a:ext cx="115" cy="6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6"/>
            <p:cNvSpPr>
              <a:spLocks noChangeShapeType="1"/>
            </p:cNvSpPr>
            <p:nvPr/>
          </p:nvSpPr>
          <p:spPr bwMode="auto">
            <a:xfrm>
              <a:off x="4292" y="1480"/>
              <a:ext cx="33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Electronic Correlations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540750" cy="539750"/>
          </a:xfrm>
        </p:spPr>
        <p:txBody>
          <a:bodyPr/>
          <a:lstStyle/>
          <a:p>
            <a:r>
              <a:rPr lang="en-US" smtClean="0"/>
              <a:t>Dipole vectors used: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457575" y="1244600"/>
          <a:ext cx="550545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4" imgW="5505480" imgH="4800960" progId="Word.Document.8">
                  <p:embed/>
                </p:oleObj>
              </mc:Choice>
              <mc:Fallback>
                <p:oleObj name="Document" r:id="rId4" imgW="5505480" imgH="48009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1244600"/>
                        <a:ext cx="550545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425575" y="1487488"/>
          <a:ext cx="5738813" cy="408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4" imgW="4524587" imgH="3410397" progId="Excel.Chart.8">
                  <p:embed/>
                </p:oleObj>
              </mc:Choice>
              <mc:Fallback>
                <p:oleObj name="Chart" r:id="rId4" imgW="4524587" imgH="3410397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1487488"/>
                        <a:ext cx="5738813" cy="408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Electronic Corellations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207250" cy="5029200"/>
          </a:xfrm>
        </p:spPr>
        <p:txBody>
          <a:bodyPr/>
          <a:lstStyle/>
          <a:p>
            <a:r>
              <a:rPr lang="en-US" smtClean="0"/>
              <a:t>The molecular polarizabilities can be compared to the Tg just as other physical and optical properties are.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More examples are being added to clarify the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Structural Correlations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003300"/>
            <a:ext cx="8337550" cy="5359400"/>
          </a:xfrm>
        </p:spPr>
        <p:txBody>
          <a:bodyPr/>
          <a:lstStyle/>
          <a:p>
            <a:r>
              <a:rPr lang="en-US" sz="1600" smtClean="0"/>
              <a:t>There is a well known correlation between a polymer’s “percent rigid chain length” (PRCL) and its physical properties including Tg.</a:t>
            </a:r>
          </a:p>
          <a:p>
            <a:r>
              <a:rPr lang="en-US" sz="1600" smtClean="0"/>
              <a:t>The rigidity of a polymer resin backbone will inhibit its cure efficiency when exposed to microwave energy.</a:t>
            </a:r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r>
              <a:rPr lang="en-US" sz="1600" smtClean="0"/>
              <a:t>Apparently, there are additional factors</a:t>
            </a:r>
          </a:p>
          <a:p>
            <a:endParaRPr lang="en-US" sz="160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2297113" y="1103313"/>
          <a:ext cx="6015037" cy="451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4" imgW="4000782" imgH="3000673" progId="Excel.Chart.8">
                  <p:embed/>
                </p:oleObj>
              </mc:Choice>
              <mc:Fallback>
                <p:oleObj name="Chart" r:id="rId4" imgW="4000782" imgH="3000673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1103313"/>
                        <a:ext cx="6015037" cy="451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349625" y="2754313"/>
            <a:ext cx="195263" cy="455612"/>
          </a:xfrm>
          <a:prstGeom prst="rect">
            <a:avLst/>
          </a:prstGeom>
          <a:solidFill>
            <a:srgbClr val="FFAFD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Electronic and Structural Effects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smtClean="0"/>
              <a:t>Efficiency of microwave heating depends on:</a:t>
            </a:r>
          </a:p>
          <a:p>
            <a:pPr lvl="1"/>
            <a:r>
              <a:rPr lang="en-US" b="0" smtClean="0"/>
              <a:t>Number of dipoles available for microwave heating</a:t>
            </a:r>
          </a:p>
          <a:p>
            <a:pPr lvl="2"/>
            <a:r>
              <a:rPr lang="en-US" b="0" smtClean="0"/>
              <a:t>Dipoles involved in curing reactions</a:t>
            </a:r>
          </a:p>
          <a:p>
            <a:pPr lvl="2"/>
            <a:endParaRPr lang="en-US" b="0" smtClean="0"/>
          </a:p>
          <a:p>
            <a:pPr lvl="2"/>
            <a:endParaRPr lang="en-US" b="0" smtClean="0"/>
          </a:p>
          <a:p>
            <a:pPr lvl="2"/>
            <a:endParaRPr lang="en-US" b="0" smtClean="0"/>
          </a:p>
          <a:p>
            <a:pPr lvl="2"/>
            <a:endParaRPr lang="en-US" b="0" smtClean="0"/>
          </a:p>
          <a:p>
            <a:pPr lvl="2"/>
            <a:r>
              <a:rPr lang="en-US" b="0" smtClean="0"/>
              <a:t>Dipoles elsewhere in the molecules</a:t>
            </a:r>
          </a:p>
          <a:p>
            <a:pPr lvl="2"/>
            <a:endParaRPr lang="en-US" b="0" smtClean="0"/>
          </a:p>
          <a:p>
            <a:pPr lvl="2"/>
            <a:endParaRPr lang="en-US" b="0" smtClean="0"/>
          </a:p>
          <a:p>
            <a:pPr lvl="2"/>
            <a:endParaRPr lang="en-US" b="0" smtClean="0"/>
          </a:p>
          <a:p>
            <a:pPr lvl="1"/>
            <a:r>
              <a:rPr lang="en-US" b="0" smtClean="0"/>
              <a:t>Structural flexibility (mobility of chain sections)</a:t>
            </a:r>
          </a:p>
          <a:p>
            <a:pPr lvl="2"/>
            <a:endParaRPr lang="en-US" b="0" smtClean="0"/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3197225" y="3632200"/>
            <a:ext cx="1222375" cy="969963"/>
            <a:chOff x="3566" y="1912"/>
            <a:chExt cx="770" cy="611"/>
          </a:xfrm>
        </p:grpSpPr>
        <p:sp>
          <p:nvSpPr>
            <p:cNvPr id="9290" name="Rectangle 5"/>
            <p:cNvSpPr>
              <a:spLocks noChangeArrowheads="1"/>
            </p:cNvSpPr>
            <p:nvPr/>
          </p:nvSpPr>
          <p:spPr bwMode="auto">
            <a:xfrm>
              <a:off x="3880" y="1912"/>
              <a:ext cx="176" cy="416"/>
            </a:xfrm>
            <a:prstGeom prst="rect">
              <a:avLst/>
            </a:prstGeom>
            <a:solidFill>
              <a:srgbClr val="FFAFD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91" name="Group 6"/>
            <p:cNvGrpSpPr>
              <a:grpSpLocks/>
            </p:cNvGrpSpPr>
            <p:nvPr/>
          </p:nvGrpSpPr>
          <p:grpSpPr bwMode="auto">
            <a:xfrm>
              <a:off x="3566" y="1972"/>
              <a:ext cx="770" cy="551"/>
              <a:chOff x="3566" y="1804"/>
              <a:chExt cx="986" cy="719"/>
            </a:xfrm>
          </p:grpSpPr>
          <p:graphicFrame>
            <p:nvGraphicFramePr>
              <p:cNvPr id="9218" name="Object 7"/>
              <p:cNvGraphicFramePr>
                <a:graphicFrameLocks noChangeAspect="1"/>
              </p:cNvGraphicFramePr>
              <p:nvPr/>
            </p:nvGraphicFramePr>
            <p:xfrm>
              <a:off x="3566" y="1868"/>
              <a:ext cx="986" cy="6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0" name="ChemSketch" r:id="rId3" imgW="1807560" imgH="1103400" progId="ACD.ChemSketch.20">
                      <p:embed/>
                    </p:oleObj>
                  </mc:Choice>
                  <mc:Fallback>
                    <p:oleObj name="ChemSketch" r:id="rId3" imgW="1807560" imgH="1103400" progId="ACD.ChemSketch.20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6" y="1868"/>
                            <a:ext cx="986" cy="6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92" name="Line 8"/>
              <p:cNvSpPr>
                <a:spLocks noChangeShapeType="1"/>
              </p:cNvSpPr>
              <p:nvPr/>
            </p:nvSpPr>
            <p:spPr bwMode="auto">
              <a:xfrm flipV="1">
                <a:off x="4159" y="1804"/>
                <a:ext cx="1" cy="24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3" name="Line 9"/>
              <p:cNvSpPr>
                <a:spLocks noChangeShapeType="1"/>
              </p:cNvSpPr>
              <p:nvPr/>
            </p:nvSpPr>
            <p:spPr bwMode="auto">
              <a:xfrm>
                <a:off x="4135" y="2011"/>
                <a:ext cx="57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23" name="Group 10"/>
          <p:cNvGrpSpPr>
            <a:grpSpLocks/>
          </p:cNvGrpSpPr>
          <p:nvPr/>
        </p:nvGrpSpPr>
        <p:grpSpPr bwMode="auto">
          <a:xfrm>
            <a:off x="2662238" y="2184400"/>
            <a:ext cx="1779587" cy="1085850"/>
            <a:chOff x="2101" y="1320"/>
            <a:chExt cx="1121" cy="684"/>
          </a:xfrm>
        </p:grpSpPr>
        <p:sp>
          <p:nvSpPr>
            <p:cNvPr id="9245" name="Rectangle 11"/>
            <p:cNvSpPr>
              <a:spLocks noChangeArrowheads="1"/>
            </p:cNvSpPr>
            <p:nvPr/>
          </p:nvSpPr>
          <p:spPr bwMode="auto">
            <a:xfrm>
              <a:off x="2584" y="1656"/>
              <a:ext cx="192" cy="112"/>
            </a:xfrm>
            <a:prstGeom prst="rect">
              <a:avLst/>
            </a:prstGeom>
            <a:solidFill>
              <a:srgbClr val="FFAFD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Rectangle 12"/>
            <p:cNvSpPr>
              <a:spLocks noChangeArrowheads="1"/>
            </p:cNvSpPr>
            <p:nvPr/>
          </p:nvSpPr>
          <p:spPr bwMode="auto">
            <a:xfrm>
              <a:off x="2552" y="1320"/>
              <a:ext cx="232" cy="296"/>
            </a:xfrm>
            <a:prstGeom prst="rect">
              <a:avLst/>
            </a:prstGeom>
            <a:solidFill>
              <a:srgbClr val="FFAFD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47" name="Group 13"/>
            <p:cNvGrpSpPr>
              <a:grpSpLocks/>
            </p:cNvGrpSpPr>
            <p:nvPr/>
          </p:nvGrpSpPr>
          <p:grpSpPr bwMode="auto">
            <a:xfrm>
              <a:off x="2101" y="1337"/>
              <a:ext cx="1121" cy="667"/>
              <a:chOff x="1215" y="1345"/>
              <a:chExt cx="1445" cy="886"/>
            </a:xfrm>
          </p:grpSpPr>
          <p:sp>
            <p:nvSpPr>
              <p:cNvPr id="9248" name="Rectangle 14"/>
              <p:cNvSpPr>
                <a:spLocks noChangeArrowheads="1"/>
              </p:cNvSpPr>
              <p:nvPr/>
            </p:nvSpPr>
            <p:spPr bwMode="auto">
              <a:xfrm>
                <a:off x="1978" y="1601"/>
                <a:ext cx="72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9249" name="Rectangle 15"/>
              <p:cNvSpPr>
                <a:spLocks noChangeArrowheads="1"/>
              </p:cNvSpPr>
              <p:nvPr/>
            </p:nvSpPr>
            <p:spPr bwMode="auto">
              <a:xfrm>
                <a:off x="1830" y="1345"/>
                <a:ext cx="72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9250" name="Rectangle 16"/>
              <p:cNvSpPr>
                <a:spLocks noChangeArrowheads="1"/>
              </p:cNvSpPr>
              <p:nvPr/>
            </p:nvSpPr>
            <p:spPr bwMode="auto">
              <a:xfrm>
                <a:off x="1885" y="1345"/>
                <a:ext cx="67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9251" name="Rectangle 17"/>
              <p:cNvSpPr>
                <a:spLocks noChangeArrowheads="1"/>
              </p:cNvSpPr>
              <p:nvPr/>
            </p:nvSpPr>
            <p:spPr bwMode="auto">
              <a:xfrm>
                <a:off x="1830" y="2025"/>
                <a:ext cx="72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/>
              </a:p>
            </p:txBody>
          </p:sp>
          <p:sp>
            <p:nvSpPr>
              <p:cNvPr id="9252" name="Rectangle 18"/>
              <p:cNvSpPr>
                <a:spLocks noChangeArrowheads="1"/>
              </p:cNvSpPr>
              <p:nvPr/>
            </p:nvSpPr>
            <p:spPr bwMode="auto">
              <a:xfrm>
                <a:off x="1981" y="1771"/>
                <a:ext cx="6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N</a:t>
                </a:r>
                <a:endParaRPr lang="en-US"/>
              </a:p>
            </p:txBody>
          </p:sp>
          <p:sp>
            <p:nvSpPr>
              <p:cNvPr id="9253" name="Rectangle 19"/>
              <p:cNvSpPr>
                <a:spLocks noChangeArrowheads="1"/>
              </p:cNvSpPr>
              <p:nvPr/>
            </p:nvSpPr>
            <p:spPr bwMode="auto">
              <a:xfrm>
                <a:off x="2030" y="1771"/>
                <a:ext cx="6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/>
              </a:p>
            </p:txBody>
          </p:sp>
          <p:sp>
            <p:nvSpPr>
              <p:cNvPr id="9254" name="Rectangle 20"/>
              <p:cNvSpPr>
                <a:spLocks noChangeArrowheads="1"/>
              </p:cNvSpPr>
              <p:nvPr/>
            </p:nvSpPr>
            <p:spPr bwMode="auto">
              <a:xfrm>
                <a:off x="1215" y="1855"/>
                <a:ext cx="67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/>
              </a:p>
            </p:txBody>
          </p:sp>
          <p:sp>
            <p:nvSpPr>
              <p:cNvPr id="9255" name="Rectangle 21"/>
              <p:cNvSpPr>
                <a:spLocks noChangeArrowheads="1"/>
              </p:cNvSpPr>
              <p:nvPr/>
            </p:nvSpPr>
            <p:spPr bwMode="auto">
              <a:xfrm>
                <a:off x="1264" y="1886"/>
                <a:ext cx="40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700">
                    <a:solidFill>
                      <a:srgbClr val="000000"/>
                    </a:solidFill>
                    <a:latin typeface="Arial" charset="0"/>
                  </a:rPr>
                  <a:t>1</a:t>
                </a:r>
                <a:endParaRPr lang="en-US"/>
              </a:p>
            </p:txBody>
          </p:sp>
          <p:sp>
            <p:nvSpPr>
              <p:cNvPr id="9256" name="Rectangle 22"/>
              <p:cNvSpPr>
                <a:spLocks noChangeArrowheads="1"/>
              </p:cNvSpPr>
              <p:nvPr/>
            </p:nvSpPr>
            <p:spPr bwMode="auto">
              <a:xfrm>
                <a:off x="1215" y="1515"/>
                <a:ext cx="67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/>
              </a:p>
            </p:txBody>
          </p:sp>
          <p:sp>
            <p:nvSpPr>
              <p:cNvPr id="9257" name="Rectangle 23"/>
              <p:cNvSpPr>
                <a:spLocks noChangeArrowheads="1"/>
              </p:cNvSpPr>
              <p:nvPr/>
            </p:nvSpPr>
            <p:spPr bwMode="auto">
              <a:xfrm>
                <a:off x="1264" y="1546"/>
                <a:ext cx="40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700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US"/>
              </a:p>
            </p:txBody>
          </p:sp>
          <p:sp>
            <p:nvSpPr>
              <p:cNvPr id="9258" name="Rectangle 24"/>
              <p:cNvSpPr>
                <a:spLocks noChangeArrowheads="1"/>
              </p:cNvSpPr>
              <p:nvPr/>
            </p:nvSpPr>
            <p:spPr bwMode="auto">
              <a:xfrm>
                <a:off x="2571" y="2111"/>
                <a:ext cx="6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/>
              </a:p>
            </p:txBody>
          </p:sp>
          <p:sp>
            <p:nvSpPr>
              <p:cNvPr id="9259" name="Rectangle 25"/>
              <p:cNvSpPr>
                <a:spLocks noChangeArrowheads="1"/>
              </p:cNvSpPr>
              <p:nvPr/>
            </p:nvSpPr>
            <p:spPr bwMode="auto">
              <a:xfrm>
                <a:off x="2620" y="2142"/>
                <a:ext cx="40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700">
                    <a:solidFill>
                      <a:srgbClr val="000000"/>
                    </a:solidFill>
                    <a:latin typeface="Arial" charset="0"/>
                  </a:rPr>
                  <a:t>3</a:t>
                </a:r>
                <a:endParaRPr lang="en-US"/>
              </a:p>
            </p:txBody>
          </p:sp>
          <p:sp>
            <p:nvSpPr>
              <p:cNvPr id="9260" name="Line 26"/>
              <p:cNvSpPr>
                <a:spLocks noChangeShapeType="1"/>
              </p:cNvSpPr>
              <p:nvPr/>
            </p:nvSpPr>
            <p:spPr bwMode="auto">
              <a:xfrm flipV="1">
                <a:off x="1703" y="1638"/>
                <a:ext cx="1" cy="17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Line 27"/>
              <p:cNvSpPr>
                <a:spLocks noChangeShapeType="1"/>
              </p:cNvSpPr>
              <p:nvPr/>
            </p:nvSpPr>
            <p:spPr bwMode="auto">
              <a:xfrm>
                <a:off x="1555" y="1552"/>
                <a:ext cx="148" cy="8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Line 28"/>
              <p:cNvSpPr>
                <a:spLocks noChangeShapeType="1"/>
              </p:cNvSpPr>
              <p:nvPr/>
            </p:nvSpPr>
            <p:spPr bwMode="auto">
              <a:xfrm>
                <a:off x="1550" y="1578"/>
                <a:ext cx="133" cy="7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Line 29"/>
              <p:cNvSpPr>
                <a:spLocks noChangeShapeType="1"/>
              </p:cNvSpPr>
              <p:nvPr/>
            </p:nvSpPr>
            <p:spPr bwMode="auto">
              <a:xfrm flipV="1">
                <a:off x="1555" y="1808"/>
                <a:ext cx="148" cy="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30"/>
              <p:cNvSpPr>
                <a:spLocks noChangeShapeType="1"/>
              </p:cNvSpPr>
              <p:nvPr/>
            </p:nvSpPr>
            <p:spPr bwMode="auto">
              <a:xfrm flipV="1">
                <a:off x="1550" y="1790"/>
                <a:ext cx="133" cy="7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31"/>
              <p:cNvSpPr>
                <a:spLocks noChangeShapeType="1"/>
              </p:cNvSpPr>
              <p:nvPr/>
            </p:nvSpPr>
            <p:spPr bwMode="auto">
              <a:xfrm flipV="1">
                <a:off x="1408" y="1552"/>
                <a:ext cx="147" cy="8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Line 32"/>
              <p:cNvSpPr>
                <a:spLocks noChangeShapeType="1"/>
              </p:cNvSpPr>
              <p:nvPr/>
            </p:nvSpPr>
            <p:spPr bwMode="auto">
              <a:xfrm>
                <a:off x="1408" y="1808"/>
                <a:ext cx="147" cy="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Line 33"/>
              <p:cNvSpPr>
                <a:spLocks noChangeShapeType="1"/>
              </p:cNvSpPr>
              <p:nvPr/>
            </p:nvSpPr>
            <p:spPr bwMode="auto">
              <a:xfrm flipV="1">
                <a:off x="1408" y="1638"/>
                <a:ext cx="1" cy="17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34"/>
              <p:cNvSpPr>
                <a:spLocks noChangeShapeType="1"/>
              </p:cNvSpPr>
              <p:nvPr/>
            </p:nvSpPr>
            <p:spPr bwMode="auto">
              <a:xfrm flipV="1">
                <a:off x="1432" y="1646"/>
                <a:ext cx="1" cy="15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Line 35"/>
              <p:cNvSpPr>
                <a:spLocks noChangeShapeType="1"/>
              </p:cNvSpPr>
              <p:nvPr/>
            </p:nvSpPr>
            <p:spPr bwMode="auto">
              <a:xfrm flipH="1">
                <a:off x="1703" y="1552"/>
                <a:ext cx="147" cy="8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36"/>
              <p:cNvSpPr>
                <a:spLocks noChangeShapeType="1"/>
              </p:cNvSpPr>
              <p:nvPr/>
            </p:nvSpPr>
            <p:spPr bwMode="auto">
              <a:xfrm flipH="1" flipV="1">
                <a:off x="1857" y="1542"/>
                <a:ext cx="108" cy="6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37"/>
              <p:cNvSpPr>
                <a:spLocks noChangeShapeType="1"/>
              </p:cNvSpPr>
              <p:nvPr/>
            </p:nvSpPr>
            <p:spPr bwMode="auto">
              <a:xfrm flipH="1" flipV="1">
                <a:off x="1844" y="1563"/>
                <a:ext cx="121" cy="7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Line 38"/>
              <p:cNvSpPr>
                <a:spLocks noChangeShapeType="1"/>
              </p:cNvSpPr>
              <p:nvPr/>
            </p:nvSpPr>
            <p:spPr bwMode="auto">
              <a:xfrm>
                <a:off x="1850" y="1418"/>
                <a:ext cx="1" cy="13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39"/>
              <p:cNvSpPr>
                <a:spLocks noChangeShapeType="1"/>
              </p:cNvSpPr>
              <p:nvPr/>
            </p:nvSpPr>
            <p:spPr bwMode="auto">
              <a:xfrm flipH="1" flipV="1">
                <a:off x="1703" y="1808"/>
                <a:ext cx="147" cy="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4" name="Line 40"/>
              <p:cNvSpPr>
                <a:spLocks noChangeShapeType="1"/>
              </p:cNvSpPr>
              <p:nvPr/>
            </p:nvSpPr>
            <p:spPr bwMode="auto">
              <a:xfrm flipV="1">
                <a:off x="1861" y="1892"/>
                <a:ext cx="1" cy="13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Line 41"/>
              <p:cNvSpPr>
                <a:spLocks noChangeShapeType="1"/>
              </p:cNvSpPr>
              <p:nvPr/>
            </p:nvSpPr>
            <p:spPr bwMode="auto">
              <a:xfrm flipV="1">
                <a:off x="1837" y="1892"/>
                <a:ext cx="1" cy="13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Line 42"/>
              <p:cNvSpPr>
                <a:spLocks noChangeShapeType="1"/>
              </p:cNvSpPr>
              <p:nvPr/>
            </p:nvSpPr>
            <p:spPr bwMode="auto">
              <a:xfrm flipH="1">
                <a:off x="1850" y="1826"/>
                <a:ext cx="117" cy="6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Line 43"/>
              <p:cNvSpPr>
                <a:spLocks noChangeShapeType="1"/>
              </p:cNvSpPr>
              <p:nvPr/>
            </p:nvSpPr>
            <p:spPr bwMode="auto">
              <a:xfrm flipH="1">
                <a:off x="2145" y="1808"/>
                <a:ext cx="147" cy="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8" name="Line 44"/>
              <p:cNvSpPr>
                <a:spLocks noChangeShapeType="1"/>
              </p:cNvSpPr>
              <p:nvPr/>
            </p:nvSpPr>
            <p:spPr bwMode="auto">
              <a:xfrm flipV="1">
                <a:off x="2145" y="1892"/>
                <a:ext cx="1" cy="17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9" name="Line 45"/>
              <p:cNvSpPr>
                <a:spLocks noChangeShapeType="1"/>
              </p:cNvSpPr>
              <p:nvPr/>
            </p:nvSpPr>
            <p:spPr bwMode="auto">
              <a:xfrm flipV="1">
                <a:off x="2169" y="1892"/>
                <a:ext cx="1" cy="16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0" name="Line 46"/>
              <p:cNvSpPr>
                <a:spLocks noChangeShapeType="1"/>
              </p:cNvSpPr>
              <p:nvPr/>
            </p:nvSpPr>
            <p:spPr bwMode="auto">
              <a:xfrm flipH="1" flipV="1">
                <a:off x="2292" y="1808"/>
                <a:ext cx="148" cy="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1" name="Line 47"/>
              <p:cNvSpPr>
                <a:spLocks noChangeShapeType="1"/>
              </p:cNvSpPr>
              <p:nvPr/>
            </p:nvSpPr>
            <p:spPr bwMode="auto">
              <a:xfrm flipH="1" flipV="1">
                <a:off x="2287" y="1832"/>
                <a:ext cx="133" cy="7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2" name="Line 48"/>
              <p:cNvSpPr>
                <a:spLocks noChangeShapeType="1"/>
              </p:cNvSpPr>
              <p:nvPr/>
            </p:nvSpPr>
            <p:spPr bwMode="auto">
              <a:xfrm flipH="1" flipV="1">
                <a:off x="2145" y="2062"/>
                <a:ext cx="147" cy="8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3" name="Line 49"/>
              <p:cNvSpPr>
                <a:spLocks noChangeShapeType="1"/>
              </p:cNvSpPr>
              <p:nvPr/>
            </p:nvSpPr>
            <p:spPr bwMode="auto">
              <a:xfrm flipV="1">
                <a:off x="2440" y="1892"/>
                <a:ext cx="1" cy="17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4" name="Line 50"/>
              <p:cNvSpPr>
                <a:spLocks noChangeShapeType="1"/>
              </p:cNvSpPr>
              <p:nvPr/>
            </p:nvSpPr>
            <p:spPr bwMode="auto">
              <a:xfrm flipH="1">
                <a:off x="2292" y="2062"/>
                <a:ext cx="148" cy="8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5" name="Line 51"/>
              <p:cNvSpPr>
                <a:spLocks noChangeShapeType="1"/>
              </p:cNvSpPr>
              <p:nvPr/>
            </p:nvSpPr>
            <p:spPr bwMode="auto">
              <a:xfrm flipH="1">
                <a:off x="2287" y="2046"/>
                <a:ext cx="133" cy="7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6" name="Line 52"/>
              <p:cNvSpPr>
                <a:spLocks noChangeShapeType="1"/>
              </p:cNvSpPr>
              <p:nvPr/>
            </p:nvSpPr>
            <p:spPr bwMode="auto">
              <a:xfrm>
                <a:off x="2061" y="1844"/>
                <a:ext cx="84" cy="4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7" name="Line 53"/>
              <p:cNvSpPr>
                <a:spLocks noChangeShapeType="1"/>
              </p:cNvSpPr>
              <p:nvPr/>
            </p:nvSpPr>
            <p:spPr bwMode="auto">
              <a:xfrm flipV="1">
                <a:off x="1267" y="1808"/>
                <a:ext cx="141" cy="8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8" name="Line 54"/>
              <p:cNvSpPr>
                <a:spLocks noChangeShapeType="1"/>
              </p:cNvSpPr>
              <p:nvPr/>
            </p:nvSpPr>
            <p:spPr bwMode="auto">
              <a:xfrm>
                <a:off x="1293" y="1571"/>
                <a:ext cx="115" cy="6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9" name="Line 55"/>
              <p:cNvSpPr>
                <a:spLocks noChangeShapeType="1"/>
              </p:cNvSpPr>
              <p:nvPr/>
            </p:nvSpPr>
            <p:spPr bwMode="auto">
              <a:xfrm flipH="1" flipV="1">
                <a:off x="2440" y="2062"/>
                <a:ext cx="116" cy="6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24" name="Group 56"/>
          <p:cNvGrpSpPr>
            <a:grpSpLocks/>
          </p:cNvGrpSpPr>
          <p:nvPr/>
        </p:nvGrpSpPr>
        <p:grpSpPr bwMode="auto">
          <a:xfrm>
            <a:off x="2903538" y="5029200"/>
            <a:ext cx="2520950" cy="371475"/>
            <a:chOff x="1733" y="3376"/>
            <a:chExt cx="1100" cy="154"/>
          </a:xfrm>
        </p:grpSpPr>
        <p:grpSp>
          <p:nvGrpSpPr>
            <p:cNvPr id="9225" name="Group 57"/>
            <p:cNvGrpSpPr>
              <a:grpSpLocks/>
            </p:cNvGrpSpPr>
            <p:nvPr/>
          </p:nvGrpSpPr>
          <p:grpSpPr bwMode="auto">
            <a:xfrm>
              <a:off x="2558" y="3376"/>
              <a:ext cx="275" cy="154"/>
              <a:chOff x="1056" y="1872"/>
              <a:chExt cx="720" cy="384"/>
            </a:xfrm>
          </p:grpSpPr>
          <p:sp>
            <p:nvSpPr>
              <p:cNvPr id="9241" name="Oval 58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44" cy="14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Oval 59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144" cy="14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60"/>
              <p:cNvSpPr>
                <a:spLocks noChangeShapeType="1"/>
              </p:cNvSpPr>
              <p:nvPr/>
            </p:nvSpPr>
            <p:spPr bwMode="auto">
              <a:xfrm flipV="1">
                <a:off x="1200" y="1968"/>
                <a:ext cx="336" cy="14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Line 61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6" name="Group 62"/>
            <p:cNvGrpSpPr>
              <a:grpSpLocks/>
            </p:cNvGrpSpPr>
            <p:nvPr/>
          </p:nvGrpSpPr>
          <p:grpSpPr bwMode="auto">
            <a:xfrm>
              <a:off x="2283" y="3376"/>
              <a:ext cx="275" cy="154"/>
              <a:chOff x="1056" y="1872"/>
              <a:chExt cx="720" cy="384"/>
            </a:xfrm>
          </p:grpSpPr>
          <p:sp>
            <p:nvSpPr>
              <p:cNvPr id="9237" name="Oval 63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44" cy="14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Oval 64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144" cy="14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65"/>
              <p:cNvSpPr>
                <a:spLocks noChangeShapeType="1"/>
              </p:cNvSpPr>
              <p:nvPr/>
            </p:nvSpPr>
            <p:spPr bwMode="auto">
              <a:xfrm flipV="1">
                <a:off x="1200" y="1968"/>
                <a:ext cx="336" cy="14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66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7" name="Group 67"/>
            <p:cNvGrpSpPr>
              <a:grpSpLocks/>
            </p:cNvGrpSpPr>
            <p:nvPr/>
          </p:nvGrpSpPr>
          <p:grpSpPr bwMode="auto">
            <a:xfrm>
              <a:off x="2008" y="3376"/>
              <a:ext cx="275" cy="154"/>
              <a:chOff x="1056" y="1872"/>
              <a:chExt cx="720" cy="384"/>
            </a:xfrm>
          </p:grpSpPr>
          <p:sp>
            <p:nvSpPr>
              <p:cNvPr id="9233" name="Oval 68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44" cy="14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Oval 69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144" cy="14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Line 70"/>
              <p:cNvSpPr>
                <a:spLocks noChangeShapeType="1"/>
              </p:cNvSpPr>
              <p:nvPr/>
            </p:nvSpPr>
            <p:spPr bwMode="auto">
              <a:xfrm flipV="1">
                <a:off x="1200" y="1968"/>
                <a:ext cx="336" cy="14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" name="Line 71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8" name="Group 72"/>
            <p:cNvGrpSpPr>
              <a:grpSpLocks/>
            </p:cNvGrpSpPr>
            <p:nvPr/>
          </p:nvGrpSpPr>
          <p:grpSpPr bwMode="auto">
            <a:xfrm>
              <a:off x="1733" y="3376"/>
              <a:ext cx="275" cy="154"/>
              <a:chOff x="1056" y="1872"/>
              <a:chExt cx="720" cy="384"/>
            </a:xfrm>
          </p:grpSpPr>
          <p:sp>
            <p:nvSpPr>
              <p:cNvPr id="9229" name="Oval 73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144" cy="14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Oval 74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144" cy="14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Line 75"/>
              <p:cNvSpPr>
                <a:spLocks noChangeShapeType="1"/>
              </p:cNvSpPr>
              <p:nvPr/>
            </p:nvSpPr>
            <p:spPr bwMode="auto">
              <a:xfrm flipV="1">
                <a:off x="1200" y="1968"/>
                <a:ext cx="336" cy="14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Line 76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Custom Design of PBOs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Crosslinking more complex than linear PI</a:t>
            </a:r>
          </a:p>
          <a:p>
            <a:pPr>
              <a:lnSpc>
                <a:spcPct val="90000"/>
              </a:lnSpc>
            </a:pPr>
            <a:r>
              <a:rPr lang="en-US" smtClean="0"/>
              <a:t>Design options: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Backbone:  </a:t>
            </a:r>
            <a:r>
              <a:rPr lang="en-US" b="0" smtClean="0">
                <a:solidFill>
                  <a:srgbClr val="0033CC"/>
                </a:solidFill>
              </a:rPr>
              <a:t>aromatic or alicyclic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Chain endcap:  </a:t>
            </a:r>
            <a:r>
              <a:rPr lang="en-US" b="0" smtClean="0">
                <a:solidFill>
                  <a:srgbClr val="0033CC"/>
                </a:solidFill>
              </a:rPr>
              <a:t>dipole strength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Cyclization promoter:  </a:t>
            </a:r>
            <a:r>
              <a:rPr lang="en-US" b="0" smtClean="0">
                <a:solidFill>
                  <a:srgbClr val="0033CC"/>
                </a:solidFill>
              </a:rPr>
              <a:t>yes or no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Crosslinker:  </a:t>
            </a:r>
            <a:r>
              <a:rPr lang="en-US" b="0" smtClean="0">
                <a:solidFill>
                  <a:srgbClr val="0033CC"/>
                </a:solidFill>
              </a:rPr>
              <a:t>dipole strength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Crosslinker:  </a:t>
            </a:r>
            <a:r>
              <a:rPr lang="en-US" b="0" smtClean="0">
                <a:solidFill>
                  <a:srgbClr val="0033CC"/>
                </a:solidFill>
              </a:rPr>
              <a:t>amount</a:t>
            </a:r>
          </a:p>
          <a:p>
            <a:pPr>
              <a:lnSpc>
                <a:spcPct val="90000"/>
              </a:lnSpc>
            </a:pPr>
            <a:r>
              <a:rPr lang="en-US" smtClean="0"/>
              <a:t>Process options: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Temperature of soak: </a:t>
            </a:r>
            <a:r>
              <a:rPr lang="en-US" b="0" smtClean="0">
                <a:solidFill>
                  <a:srgbClr val="0033CC"/>
                </a:solidFill>
              </a:rPr>
              <a:t>170-200</a:t>
            </a:r>
            <a:r>
              <a:rPr lang="en-US" b="0" smtClean="0">
                <a:solidFill>
                  <a:srgbClr val="0033CC"/>
                </a:solidFill>
                <a:cs typeface="Arial" charset="0"/>
              </a:rPr>
              <a:t>ºC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Time of soak:  </a:t>
            </a:r>
            <a:r>
              <a:rPr lang="en-US" b="0" smtClean="0">
                <a:solidFill>
                  <a:srgbClr val="0033CC"/>
                </a:solidFill>
              </a:rPr>
              <a:t>1-2 hrs</a:t>
            </a:r>
            <a:r>
              <a:rPr lang="en-US" smtClean="0">
                <a:solidFill>
                  <a:srgbClr val="0033CC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Ramp rate up to soak:  </a:t>
            </a:r>
            <a:r>
              <a:rPr lang="en-US" b="0" smtClean="0">
                <a:solidFill>
                  <a:srgbClr val="0033CC"/>
                </a:solidFill>
              </a:rPr>
              <a:t>0.2-1.0 deg/s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Solvent:  </a:t>
            </a:r>
            <a:r>
              <a:rPr lang="en-US" b="0" smtClean="0">
                <a:solidFill>
                  <a:srgbClr val="0033CC"/>
                </a:solidFill>
              </a:rPr>
              <a:t>NMP or GBL</a:t>
            </a:r>
          </a:p>
          <a:p>
            <a:pPr>
              <a:lnSpc>
                <a:spcPct val="90000"/>
              </a:lnSpc>
            </a:pPr>
            <a:r>
              <a:rPr lang="en-US" smtClean="0"/>
              <a:t>Design Matrix (DOE)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Newly synthesized molecules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Eight variables; 16 trials (2</a:t>
            </a:r>
            <a:r>
              <a:rPr lang="en-US" baseline="30000" smtClean="0"/>
              <a:t>8-5</a:t>
            </a:r>
            <a:r>
              <a:rPr lang="en-US" smtClean="0"/>
              <a:t>) with four center points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Dipole strengths are not exact center points</a:t>
            </a:r>
          </a:p>
          <a:p>
            <a:pPr>
              <a:lnSpc>
                <a:spcPct val="90000"/>
              </a:lnSpc>
            </a:pPr>
            <a:r>
              <a:rPr lang="en-US" smtClean="0"/>
              <a:t>Confirmation experiments and photolithography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3683000" y="1676400"/>
            <a:ext cx="660400" cy="228600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4432300" y="1676400"/>
            <a:ext cx="838200" cy="228600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2717800" y="1689100"/>
            <a:ext cx="812800" cy="215900"/>
          </a:xfrm>
          <a:prstGeom prst="rect">
            <a:avLst/>
          </a:prstGeom>
          <a:solidFill>
            <a:srgbClr val="99FF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Cyclization Results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295400"/>
            <a:ext cx="8566150" cy="4660900"/>
          </a:xfrm>
        </p:spPr>
        <p:txBody>
          <a:bodyPr/>
          <a:lstStyle/>
          <a:p>
            <a:r>
              <a:rPr lang="en-US" sz="2000" dirty="0" smtClean="0"/>
              <a:t>Model</a:t>
            </a:r>
          </a:p>
          <a:p>
            <a:pPr lvl="1"/>
            <a:r>
              <a:rPr lang="en-US" sz="1400" dirty="0" smtClean="0"/>
              <a:t>%</a:t>
            </a:r>
            <a:r>
              <a:rPr lang="en-US" sz="1400" dirty="0" err="1" smtClean="0"/>
              <a:t>Cycl</a:t>
            </a:r>
            <a:r>
              <a:rPr lang="en-US" sz="1400" dirty="0" smtClean="0"/>
              <a:t>. = 83.72 + 8.03 *AC + 7.46 *E + 6.69 *BG + 6.43 *G – 4.05 *D + 3.88 *DG – 3.83 *A</a:t>
            </a:r>
          </a:p>
          <a:p>
            <a:r>
              <a:rPr lang="en-US" b="1" dirty="0" smtClean="0">
                <a:solidFill>
                  <a:srgbClr val="608E3A"/>
                </a:solidFill>
              </a:rPr>
              <a:t>Backbone – </a:t>
            </a:r>
            <a:r>
              <a:rPr lang="en-US" b="1" dirty="0" err="1" smtClean="0">
                <a:solidFill>
                  <a:srgbClr val="608E3A"/>
                </a:solidFill>
              </a:rPr>
              <a:t>Crosslinker</a:t>
            </a:r>
            <a:r>
              <a:rPr lang="en-US" b="1" dirty="0" smtClean="0">
                <a:solidFill>
                  <a:srgbClr val="608E3A"/>
                </a:solidFill>
              </a:rPr>
              <a:t> Dipole interaction:</a:t>
            </a:r>
          </a:p>
          <a:p>
            <a:endParaRPr lang="en-US" b="1" dirty="0" smtClean="0">
              <a:solidFill>
                <a:srgbClr val="608E3A"/>
              </a:solidFill>
            </a:endParaRP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chemeClr val="tx2"/>
                </a:solidFill>
              </a:rPr>
              <a:t>Endcap</a:t>
            </a:r>
            <a:r>
              <a:rPr lang="en-US" b="1" dirty="0" smtClean="0">
                <a:solidFill>
                  <a:schemeClr val="tx2"/>
                </a:solidFill>
              </a:rPr>
              <a:t> – Promoter interaction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                                     </a:t>
            </a:r>
            <a:r>
              <a:rPr lang="en-US" b="1" dirty="0" smtClean="0">
                <a:solidFill>
                  <a:srgbClr val="000099"/>
                </a:solidFill>
              </a:rPr>
              <a:t>Temperature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pic>
        <p:nvPicPr>
          <p:cNvPr id="194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0800" y="2273300"/>
            <a:ext cx="33782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4300" y="3289300"/>
            <a:ext cx="31623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7100" y="4584700"/>
            <a:ext cx="24384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8" grpId="0" animBg="1"/>
      <p:bldP spid="809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4305300" y="1562100"/>
            <a:ext cx="750888" cy="279400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14"/>
          <p:cNvSpPr>
            <a:spLocks noChangeArrowheads="1"/>
          </p:cNvSpPr>
          <p:nvPr/>
        </p:nvSpPr>
        <p:spPr bwMode="auto">
          <a:xfrm>
            <a:off x="3319463" y="1574800"/>
            <a:ext cx="833437" cy="266700"/>
          </a:xfrm>
          <a:prstGeom prst="rect">
            <a:avLst/>
          </a:prstGeom>
          <a:solidFill>
            <a:srgbClr val="99FF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Tg Results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8350" cy="218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Model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Tg = 251.84 + 22.58 *E – 15.18 *DE – 11.10 *C + 10.89 *D + 6.94 *B -  5.33 *F + 4.92 *H + 3.44 *G</a:t>
            </a:r>
          </a:p>
          <a:p>
            <a:pPr>
              <a:lnSpc>
                <a:spcPct val="80000"/>
              </a:lnSpc>
            </a:pPr>
            <a:endParaRPr lang="en-US" b="1" smtClean="0">
              <a:solidFill>
                <a:srgbClr val="608E3A"/>
              </a:solidFill>
            </a:endParaRPr>
          </a:p>
          <a:p>
            <a:pPr>
              <a:lnSpc>
                <a:spcPct val="80000"/>
              </a:lnSpc>
            </a:pPr>
            <a:r>
              <a:rPr lang="en-US" b="1" smtClean="0">
                <a:solidFill>
                  <a:srgbClr val="608E3A"/>
                </a:solidFill>
              </a:rPr>
              <a:t>Temperature – Crosslink Amount interaction:</a:t>
            </a:r>
          </a:p>
          <a:p>
            <a:pPr>
              <a:lnSpc>
                <a:spcPct val="80000"/>
              </a:lnSpc>
            </a:pPr>
            <a:endParaRPr lang="en-US" b="1" smtClean="0">
              <a:solidFill>
                <a:srgbClr val="608E3A"/>
              </a:solidFill>
            </a:endParaRPr>
          </a:p>
          <a:p>
            <a:pPr>
              <a:lnSpc>
                <a:spcPct val="80000"/>
              </a:lnSpc>
            </a:pPr>
            <a:endParaRPr lang="en-US" b="1" smtClean="0">
              <a:solidFill>
                <a:srgbClr val="608E3A"/>
              </a:solidFill>
            </a:endParaRPr>
          </a:p>
          <a:p>
            <a:pPr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</a:rPr>
              <a:t>Crosslink dipole</a:t>
            </a:r>
          </a:p>
        </p:txBody>
      </p:sp>
      <p:pic>
        <p:nvPicPr>
          <p:cNvPr id="2048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8813" y="2616200"/>
            <a:ext cx="3214687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43300"/>
            <a:ext cx="2997200" cy="229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Designing a Low-Temp Polymer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39100" cy="4508500"/>
          </a:xfrm>
          <a:noFill/>
        </p:spPr>
        <p:txBody>
          <a:bodyPr/>
          <a:lstStyle/>
          <a:p>
            <a:r>
              <a:rPr lang="en-US" smtClean="0"/>
              <a:t>Increasing interest in low temperatures</a:t>
            </a:r>
          </a:p>
          <a:p>
            <a:pPr lvl="1"/>
            <a:r>
              <a:rPr lang="en-US" smtClean="0"/>
              <a:t>Moving to lower temperature sensitive devices (&lt;200C)</a:t>
            </a:r>
          </a:p>
          <a:p>
            <a:pPr lvl="1"/>
            <a:r>
              <a:rPr lang="en-US" smtClean="0"/>
              <a:t>Need lower thermal budget for wafers &amp; packages</a:t>
            </a:r>
          </a:p>
          <a:p>
            <a:pPr lvl="1"/>
            <a:r>
              <a:rPr lang="en-US" smtClean="0"/>
              <a:t>Need the same film properties (high Tg, elongation, etc.)</a:t>
            </a:r>
          </a:p>
          <a:p>
            <a:pPr lvl="1"/>
            <a:r>
              <a:rPr lang="en-US" smtClean="0"/>
              <a:t>Low stress and tailored mechanical properties</a:t>
            </a:r>
          </a:p>
          <a:p>
            <a:r>
              <a:rPr lang="en-US" smtClean="0"/>
              <a:t>Recent progress</a:t>
            </a:r>
          </a:p>
          <a:p>
            <a:pPr lvl="1"/>
            <a:r>
              <a:rPr lang="en-US" smtClean="0"/>
              <a:t>150-200</a:t>
            </a:r>
            <a:r>
              <a:rPr lang="en-US" smtClean="0">
                <a:cs typeface="Arial" charset="0"/>
              </a:rPr>
              <a:t>ºC polyimides (10th Symposium on Polymers)</a:t>
            </a:r>
          </a:p>
          <a:p>
            <a:pPr lvl="1"/>
            <a:r>
              <a:rPr lang="en-US" smtClean="0">
                <a:cs typeface="Arial" charset="0"/>
              </a:rPr>
              <a:t>Lowered stress epoxies and silicones 2005</a:t>
            </a:r>
          </a:p>
          <a:p>
            <a:r>
              <a:rPr lang="en-US" smtClean="0"/>
              <a:t>Polybenzoxazoles (PBO) wafer films</a:t>
            </a:r>
          </a:p>
          <a:p>
            <a:pPr lvl="1"/>
            <a:r>
              <a:rPr lang="en-US" smtClean="0"/>
              <a:t>Water processed</a:t>
            </a:r>
          </a:p>
          <a:p>
            <a:pPr lvl="1"/>
            <a:r>
              <a:rPr lang="en-US" smtClean="0"/>
              <a:t>Mechanical properties similar to polyimides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Properties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48650" cy="5029200"/>
          </a:xfrm>
        </p:spPr>
        <p:txBody>
          <a:bodyPr/>
          <a:lstStyle/>
          <a:p>
            <a:r>
              <a:rPr lang="en-US" smtClean="0"/>
              <a:t>Residuals:  Td(5%)</a:t>
            </a:r>
          </a:p>
          <a:p>
            <a:pPr lvl="1"/>
            <a:r>
              <a:rPr lang="en-US" sz="1200" b="0" smtClean="0"/>
              <a:t> Td5% = +381.48 +11.35 * A +41.57 * E +24.19 * G -23.08 * A * D +17.64 * B * G</a:t>
            </a:r>
          </a:p>
          <a:p>
            <a:pPr lvl="1"/>
            <a:r>
              <a:rPr lang="en-US" sz="1200" b="0" smtClean="0"/>
              <a:t>Backbone – Crosslink Amt interaction; Temperature; Promoter – Endcap interaction</a:t>
            </a:r>
          </a:p>
          <a:p>
            <a:r>
              <a:rPr lang="en-US" smtClean="0"/>
              <a:t>Modulus</a:t>
            </a:r>
          </a:p>
          <a:p>
            <a:pPr lvl="1"/>
            <a:r>
              <a:rPr lang="en-US" sz="1200" b="0" smtClean="0"/>
              <a:t>Modulus = +2.58 +0.080 * A +0.35 * C -0.26 * E -0.22 * G -0.19 * A * C +0.21 * B * C</a:t>
            </a:r>
          </a:p>
          <a:p>
            <a:pPr lvl="1"/>
            <a:r>
              <a:rPr lang="en-US" sz="1200" b="0" smtClean="0"/>
              <a:t>Backbone – Crosslink Dipole interaction; Endcap – Crosslink Dipole interaction; Promoter; Temperature</a:t>
            </a:r>
          </a:p>
          <a:p>
            <a:r>
              <a:rPr lang="en-US" smtClean="0"/>
              <a:t>CTE</a:t>
            </a:r>
          </a:p>
          <a:p>
            <a:pPr lvl="1"/>
            <a:r>
              <a:rPr lang="en-US" sz="1200" b="0" smtClean="0"/>
              <a:t>CTE = +63.41 -2.54 * A -1.33 * B -4.19 * D +2.98 * E +1.24 * G +2.72 * A * B</a:t>
            </a:r>
            <a:endParaRPr lang="en-US" sz="1200" smtClean="0"/>
          </a:p>
          <a:p>
            <a:pPr lvl="1"/>
            <a:r>
              <a:rPr lang="en-US" sz="1200" b="0" smtClean="0"/>
              <a:t>Backbone – Endcap interaction; Crosslink Amt; Temperature</a:t>
            </a:r>
          </a:p>
          <a:p>
            <a:r>
              <a:rPr lang="en-US" smtClean="0"/>
              <a:t>Elongation</a:t>
            </a:r>
          </a:p>
          <a:p>
            <a:pPr lvl="1"/>
            <a:r>
              <a:rPr lang="en-US" sz="1200" b="0" smtClean="0"/>
              <a:t>Elongation = +14.26 -9.27 * B +11.26 * E +8.73 * G -10.53 * H -7.37 * B * G</a:t>
            </a:r>
            <a:endParaRPr lang="en-US" sz="1200" smtClean="0"/>
          </a:p>
          <a:p>
            <a:pPr lvl="1"/>
            <a:r>
              <a:rPr lang="en-US" sz="1200" b="0" smtClean="0"/>
              <a:t>Promoter – Endcap interaction; Temperature; Ramp Rate</a:t>
            </a:r>
          </a:p>
          <a:p>
            <a:r>
              <a:rPr lang="en-US" smtClean="0"/>
              <a:t>Tensile Strength</a:t>
            </a:r>
          </a:p>
          <a:p>
            <a:pPr lvl="1"/>
            <a:r>
              <a:rPr lang="en-US" sz="1200" b="0" smtClean="0"/>
              <a:t>TS = +105.92 +8.08 * A -11.33 * B -7.36 * C -14.21 * E +21.52 * F +18.07 * G +5.77 * H -9.66 * A * B</a:t>
            </a:r>
          </a:p>
          <a:p>
            <a:pPr lvl="1"/>
            <a:r>
              <a:rPr lang="en-US" sz="1200" b="0" smtClean="0"/>
              <a:t>Backbone – Endcap interaction; Temperature; Time; Promoter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Solvent Effects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7572375" cy="5029200"/>
          </a:xfrm>
        </p:spPr>
        <p:txBody>
          <a:bodyPr/>
          <a:lstStyle/>
          <a:p>
            <a:r>
              <a:rPr lang="en-US" sz="1600" smtClean="0"/>
              <a:t>NMP (N-methyl pyrolidone) was used for the primary experiment</a:t>
            </a:r>
          </a:p>
          <a:p>
            <a:r>
              <a:rPr lang="en-US" sz="1600" smtClean="0"/>
              <a:t>GBL (</a:t>
            </a:r>
            <a:r>
              <a:rPr lang="en-US" sz="1600" smtClean="0">
                <a:latin typeface="Symbol" pitchFamily="18" charset="2"/>
              </a:rPr>
              <a:t>g</a:t>
            </a:r>
            <a:r>
              <a:rPr lang="en-US" sz="1600" smtClean="0"/>
              <a:t>-butyrolactone) was used for a selected set of trials</a:t>
            </a:r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r>
              <a:rPr lang="en-US" sz="1600" smtClean="0"/>
              <a:t>Clearly NMP provides the highest cyclization, Tg, and lowest residuals.</a:t>
            </a:r>
          </a:p>
        </p:txBody>
      </p:sp>
      <p:graphicFrame>
        <p:nvGraphicFramePr>
          <p:cNvPr id="86208" name="Group 192"/>
          <p:cNvGraphicFramePr>
            <a:graphicFrameLocks noGrp="1"/>
          </p:cNvGraphicFramePr>
          <p:nvPr>
            <p:ph sz="half" idx="2"/>
          </p:nvPr>
        </p:nvGraphicFramePr>
        <p:xfrm>
          <a:off x="625475" y="2768600"/>
          <a:ext cx="7140575" cy="1543051"/>
        </p:xfrm>
        <a:graphic>
          <a:graphicData uri="http://schemas.openxmlformats.org/drawingml/2006/table">
            <a:tbl>
              <a:tblPr/>
              <a:tblGrid>
                <a:gridCol w="892175"/>
                <a:gridCol w="893763"/>
                <a:gridCol w="892175"/>
                <a:gridCol w="892175"/>
                <a:gridCol w="892175"/>
                <a:gridCol w="893762"/>
                <a:gridCol w="892175"/>
                <a:gridCol w="892175"/>
              </a:tblGrid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Cycl 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elong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Td5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NMP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Molecular Design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the primary goals are highest cyclization and highest Tg: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Use an alicyclic backbone and a crosslinking agent with a low dipole moment</a:t>
            </a:r>
          </a:p>
          <a:p>
            <a:pPr lvl="2"/>
            <a:r>
              <a:rPr lang="en-US" smtClean="0"/>
              <a:t>If an aromatic backbone is preferred, then use a high dipole agent</a:t>
            </a:r>
          </a:p>
          <a:p>
            <a:pPr lvl="1"/>
            <a:r>
              <a:rPr lang="en-US" smtClean="0"/>
              <a:t>Use a cyclization promoter and a low dipole endcap</a:t>
            </a:r>
          </a:p>
          <a:p>
            <a:pPr lvl="2"/>
            <a:r>
              <a:rPr lang="en-US" smtClean="0"/>
              <a:t>If a high dipole encap is used, the promoter doesn’t matter</a:t>
            </a:r>
          </a:p>
          <a:p>
            <a:pPr lvl="1"/>
            <a:r>
              <a:rPr lang="en-US" smtClean="0"/>
              <a:t>Use NMP solvent rather than GBL</a:t>
            </a:r>
          </a:p>
          <a:p>
            <a:pPr lvl="1"/>
            <a:endParaRPr lang="en-US" smtClean="0"/>
          </a:p>
          <a:p>
            <a:r>
              <a:rPr lang="en-US" smtClean="0"/>
              <a:t>To decrease the residual solvents and water in the film</a:t>
            </a:r>
          </a:p>
          <a:p>
            <a:pPr lvl="1"/>
            <a:r>
              <a:rPr lang="en-US" smtClean="0"/>
              <a:t>For an alicyclic backbone use low amount crosslinking agent</a:t>
            </a:r>
          </a:p>
          <a:p>
            <a:pPr lvl="1"/>
            <a:r>
              <a:rPr lang="en-US" smtClean="0"/>
              <a:t>For an aromatic backbone use high amount crosslinking agent</a:t>
            </a:r>
          </a:p>
          <a:p>
            <a:pPr lvl="1"/>
            <a:r>
              <a:rPr lang="en-US" smtClean="0"/>
              <a:t>Use a high dipole endcap with promoter</a:t>
            </a:r>
          </a:p>
          <a:p>
            <a:pPr lvl="2"/>
            <a:r>
              <a:rPr lang="en-US" smtClean="0"/>
              <a:t>OR a low dipole endcap with/without promoter</a:t>
            </a:r>
          </a:p>
          <a:p>
            <a:pPr lvl="2"/>
            <a:endParaRPr lang="en-US" smtClean="0"/>
          </a:p>
          <a:p>
            <a:r>
              <a:rPr lang="en-US" smtClean="0">
                <a:solidFill>
                  <a:schemeClr val="tx2"/>
                </a:solidFill>
              </a:rPr>
              <a:t>Note that Time and Temperature are relatively unimportant!</a:t>
            </a:r>
          </a:p>
          <a:p>
            <a:pPr lvl="1"/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Confirmation Runs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207375" cy="5029200"/>
          </a:xfrm>
        </p:spPr>
        <p:txBody>
          <a:bodyPr/>
          <a:lstStyle/>
          <a:p>
            <a:r>
              <a:rPr lang="en-US" sz="1600" smtClean="0"/>
              <a:t>Results suggest confirmation runs:</a:t>
            </a:r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r>
              <a:rPr lang="en-US" sz="1600" smtClean="0"/>
              <a:t>Predicted results from the models:</a:t>
            </a:r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r>
              <a:rPr lang="en-US" sz="1600" b="1" smtClean="0">
                <a:solidFill>
                  <a:schemeClr val="tx2"/>
                </a:solidFill>
              </a:rPr>
              <a:t>Eighteen patterned wafers to determine effect on via slope (5 &amp; 7 </a:t>
            </a:r>
            <a:r>
              <a:rPr lang="en-US" sz="1600" b="1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1600" b="1" smtClean="0">
                <a:solidFill>
                  <a:schemeClr val="tx2"/>
                </a:solidFill>
              </a:rPr>
              <a:t>m)</a:t>
            </a:r>
          </a:p>
        </p:txBody>
      </p:sp>
      <p:graphicFrame>
        <p:nvGraphicFramePr>
          <p:cNvPr id="84391" name="Group 423"/>
          <p:cNvGraphicFramePr>
            <a:graphicFrameLocks noGrp="1"/>
          </p:cNvGraphicFramePr>
          <p:nvPr>
            <p:ph sz="quarter" idx="2"/>
          </p:nvPr>
        </p:nvGraphicFramePr>
        <p:xfrm>
          <a:off x="1374775" y="1701800"/>
          <a:ext cx="5845175" cy="1087120"/>
        </p:xfrm>
        <a:graphic>
          <a:graphicData uri="http://schemas.openxmlformats.org/drawingml/2006/table">
            <a:tbl>
              <a:tblPr/>
              <a:tblGrid>
                <a:gridCol w="522288"/>
                <a:gridCol w="958850"/>
                <a:gridCol w="1211262"/>
                <a:gridCol w="1085850"/>
                <a:gridCol w="1084263"/>
                <a:gridCol w="982662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F03FB"/>
                        </a:buClr>
                        <a:buSzPct val="84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Backbone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Crosslink dipole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Crosslink amt.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Endcap dipole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Promoter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Alicyclic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6.53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Aromatic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Aromatic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393" name="Group 425"/>
          <p:cNvGraphicFramePr>
            <a:graphicFrameLocks noGrp="1"/>
          </p:cNvGraphicFramePr>
          <p:nvPr>
            <p:ph sz="quarter" idx="3"/>
          </p:nvPr>
        </p:nvGraphicFramePr>
        <p:xfrm>
          <a:off x="1336675" y="3302000"/>
          <a:ext cx="5743575" cy="2473960"/>
        </p:xfrm>
        <a:graphic>
          <a:graphicData uri="http://schemas.openxmlformats.org/drawingml/2006/table">
            <a:tbl>
              <a:tblPr/>
              <a:tblGrid>
                <a:gridCol w="1484313"/>
                <a:gridCol w="1458912"/>
                <a:gridCol w="1339850"/>
                <a:gridCol w="1460500"/>
              </a:tblGrid>
              <a:tr h="2794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Mtl-Temp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Cycl. 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Td5%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1-170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1-185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248.6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353.6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1-200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210.8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395.2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2-170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380.9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2-185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422.5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2-200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188.6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3-170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334.7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3-185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3-200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240.7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417.9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PBO polymers can be custom synthesized for:</a:t>
            </a:r>
          </a:p>
          <a:p>
            <a:pPr lvl="1"/>
            <a:r>
              <a:rPr lang="en-US" smtClean="0"/>
              <a:t>Low temperature curing with VFM</a:t>
            </a:r>
          </a:p>
          <a:p>
            <a:pPr lvl="1"/>
            <a:r>
              <a:rPr lang="en-US" smtClean="0"/>
              <a:t>Unique mechanical properties</a:t>
            </a:r>
          </a:p>
          <a:p>
            <a:pPr lvl="2"/>
            <a:r>
              <a:rPr lang="en-US" smtClean="0"/>
              <a:t>As a result of the low temperature – fast cure</a:t>
            </a:r>
          </a:p>
          <a:p>
            <a:pPr lvl="2"/>
            <a:r>
              <a:rPr lang="en-US" smtClean="0"/>
              <a:t>As a result of the uniform bulk cure of VFM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Next steps</a:t>
            </a:r>
          </a:p>
          <a:p>
            <a:pPr lvl="1"/>
            <a:r>
              <a:rPr lang="en-US" smtClean="0"/>
              <a:t>Analysis of confirmation/photolithography runs</a:t>
            </a:r>
          </a:p>
          <a:p>
            <a:pPr lvl="1"/>
            <a:r>
              <a:rPr lang="en-US" smtClean="0"/>
              <a:t>Further refinement and selection of structures</a:t>
            </a:r>
          </a:p>
          <a:p>
            <a:pPr lvl="1"/>
            <a:r>
              <a:rPr lang="en-US" smtClean="0"/>
              <a:t>Feedback from users of PBO films for passivation and WLP</a:t>
            </a:r>
          </a:p>
          <a:p>
            <a:pPr lvl="1"/>
            <a:r>
              <a:rPr lang="en-US" smtClean="0"/>
              <a:t>Investigation of epoxy materials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Update on Patterned Wafers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designed HD892X for  VFM</a:t>
            </a:r>
          </a:p>
          <a:p>
            <a:pPr lvl="1"/>
            <a:r>
              <a:rPr lang="en-US" dirty="0" smtClean="0"/>
              <a:t>Confirmation runs led to more optimized formulation</a:t>
            </a:r>
          </a:p>
          <a:p>
            <a:pPr lvl="1"/>
            <a:r>
              <a:rPr lang="en-US" u="sng" dirty="0" smtClean="0"/>
              <a:t>185°C  full cure </a:t>
            </a:r>
            <a:r>
              <a:rPr lang="en-US" dirty="0" smtClean="0"/>
              <a:t>  (</a:t>
            </a:r>
            <a:r>
              <a:rPr lang="en-US" dirty="0" err="1" smtClean="0"/>
              <a:t>Tg</a:t>
            </a:r>
            <a:r>
              <a:rPr lang="en-US" dirty="0" smtClean="0"/>
              <a:t> = 270°C)</a:t>
            </a:r>
          </a:p>
          <a:p>
            <a:pPr lvl="1"/>
            <a:r>
              <a:rPr lang="en-US" dirty="0" smtClean="0"/>
              <a:t>Elongation 70-80%, full adhesion, chemically resistant</a:t>
            </a:r>
          </a:p>
          <a:p>
            <a:pPr lvl="1"/>
            <a:r>
              <a:rPr lang="en-US" dirty="0" smtClean="0"/>
              <a:t>Smooth via profile from VFM processing</a:t>
            </a:r>
          </a:p>
          <a:p>
            <a:pPr lvl="1"/>
            <a:r>
              <a:rPr lang="en-US" dirty="0" smtClean="0"/>
              <a:t>Released for sampling to industry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A262A7-D931-4BD8-9603-08BD0CCB301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4" descr="HDM 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9220" y="3383575"/>
            <a:ext cx="1917700" cy="1360487"/>
          </a:xfrm>
          <a:prstGeom prst="rect">
            <a:avLst/>
          </a:prstGeom>
          <a:noFill/>
        </p:spPr>
      </p:pic>
      <p:pic>
        <p:nvPicPr>
          <p:cNvPr id="9" name="Picture 5" descr="HDM 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7602" y="3319248"/>
            <a:ext cx="1928813" cy="14605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87940" y="4851335"/>
            <a:ext cx="3005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oven cured                                    VFM cured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Limits to Convection Curing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4546600"/>
          </a:xfrm>
        </p:spPr>
        <p:txBody>
          <a:bodyPr/>
          <a:lstStyle/>
          <a:p>
            <a:r>
              <a:rPr lang="en-US" smtClean="0"/>
              <a:t>Lower temperature curing compromises film properties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Polyimide convection limit appears to be around 250</a:t>
            </a:r>
            <a:r>
              <a:rPr lang="en-US" smtClean="0">
                <a:cs typeface="Arial" charset="0"/>
              </a:rPr>
              <a:t>º</a:t>
            </a:r>
            <a:r>
              <a:rPr lang="en-US" smtClean="0"/>
              <a:t>C</a:t>
            </a:r>
          </a:p>
          <a:p>
            <a:r>
              <a:rPr lang="en-US" smtClean="0"/>
              <a:t>PBO convection limit appears to be 250-330</a:t>
            </a:r>
            <a:r>
              <a:rPr lang="en-US" smtClean="0">
                <a:cs typeface="Arial" charset="0"/>
              </a:rPr>
              <a:t>ºC</a:t>
            </a:r>
          </a:p>
          <a:p>
            <a:r>
              <a:rPr lang="en-US" smtClean="0">
                <a:solidFill>
                  <a:srgbClr val="FF0000"/>
                </a:solidFill>
              </a:rPr>
              <a:t>Variable Frequency Microwave curing even lower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933700" y="1874838"/>
          <a:ext cx="3657600" cy="243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3" imgW="6096361" imgH="4067684" progId="MSGraph.Chart.8">
                  <p:embed followColorScheme="full"/>
                </p:oleObj>
              </mc:Choice>
              <mc:Fallback>
                <p:oleObj name="Chart" r:id="rId3" imgW="6096361" imgH="406768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1874838"/>
                        <a:ext cx="3657600" cy="243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461125" y="2808288"/>
            <a:ext cx="10017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PI-2525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Characteristics of VFM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50000"/>
              </a:spcBef>
              <a:buClr>
                <a:srgbClr val="0000FF"/>
              </a:buClr>
              <a:buSzPct val="70000"/>
            </a:pPr>
            <a:r>
              <a:rPr lang="en-US" b="1" smtClean="0"/>
              <a:t>Multiple frequencies excite a large number of</a:t>
            </a:r>
            <a:br>
              <a:rPr lang="en-US" b="1" smtClean="0"/>
            </a:br>
            <a:r>
              <a:rPr lang="en-US" b="1" smtClean="0"/>
              <a:t>    modes resulting in a uniform energy distribution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SzPct val="70000"/>
            </a:pPr>
            <a:r>
              <a:rPr lang="en-US" b="1" smtClean="0"/>
              <a:t> Rapid frequency sweeping eliminates conditions </a:t>
            </a:r>
            <a:br>
              <a:rPr lang="en-US" b="1" smtClean="0"/>
            </a:br>
            <a:r>
              <a:rPr lang="en-US" b="1" smtClean="0"/>
              <a:t>      that can cause arcing on metal components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SzPct val="70000"/>
            </a:pPr>
            <a:r>
              <a:rPr lang="en-US" b="1" smtClean="0"/>
              <a:t> Agile control and feedback for fast response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SzPct val="70000"/>
            </a:pPr>
            <a:r>
              <a:rPr lang="en-US" b="1" smtClean="0"/>
              <a:t> Benign process to semiconductors</a:t>
            </a:r>
          </a:p>
          <a:p>
            <a:pPr lvl="1">
              <a:spcBef>
                <a:spcPct val="50000"/>
              </a:spcBef>
              <a:buClr>
                <a:srgbClr val="0000FF"/>
              </a:buClr>
              <a:buSzPct val="70000"/>
              <a:buFont typeface="Wingdings" pitchFamily="2" charset="2"/>
              <a:buChar char="q"/>
            </a:pPr>
            <a:r>
              <a:rPr lang="en-US" sz="1800" smtClean="0"/>
              <a:t>90 nm SRAM, DRAM, microprocessors, analog</a:t>
            </a:r>
          </a:p>
          <a:p>
            <a:pPr lvl="1">
              <a:spcBef>
                <a:spcPct val="50000"/>
              </a:spcBef>
              <a:buClr>
                <a:srgbClr val="0000FF"/>
              </a:buClr>
              <a:buSzPct val="70000"/>
              <a:buFont typeface="Wingdings" pitchFamily="2" charset="2"/>
              <a:buChar char="q"/>
            </a:pPr>
            <a:r>
              <a:rPr lang="en-US" sz="1800" smtClean="0"/>
              <a:t>No change to device parameters or dopants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43263" y="4179888"/>
            <a:ext cx="365125" cy="552450"/>
            <a:chOff x="2043" y="2633"/>
            <a:chExt cx="230" cy="348"/>
          </a:xfrm>
        </p:grpSpPr>
        <p:sp>
          <p:nvSpPr>
            <p:cNvPr id="13358" name="Line 3"/>
            <p:cNvSpPr>
              <a:spLocks noChangeShapeType="1"/>
            </p:cNvSpPr>
            <p:nvPr/>
          </p:nvSpPr>
          <p:spPr bwMode="auto">
            <a:xfrm flipV="1">
              <a:off x="2165" y="2633"/>
              <a:ext cx="0" cy="348"/>
            </a:xfrm>
            <a:prstGeom prst="line">
              <a:avLst/>
            </a:prstGeom>
            <a:noFill/>
            <a:ln w="38100">
              <a:solidFill>
                <a:srgbClr val="BEBEBE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9" name="Group 4"/>
            <p:cNvGrpSpPr>
              <a:grpSpLocks/>
            </p:cNvGrpSpPr>
            <p:nvPr/>
          </p:nvGrpSpPr>
          <p:grpSpPr bwMode="auto">
            <a:xfrm>
              <a:off x="2043" y="2704"/>
              <a:ext cx="230" cy="174"/>
              <a:chOff x="3552" y="1728"/>
              <a:chExt cx="528" cy="432"/>
            </a:xfrm>
          </p:grpSpPr>
          <p:sp>
            <p:nvSpPr>
              <p:cNvPr id="13360" name="Oval 5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384" cy="336"/>
              </a:xfrm>
              <a:prstGeom prst="ellipse">
                <a:avLst/>
              </a:prstGeom>
              <a:solidFill>
                <a:srgbClr val="0F03F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1" name="Oval 6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2" name="Oval 7"/>
              <p:cNvSpPr>
                <a:spLocks noChangeArrowheads="1"/>
              </p:cNvSpPr>
              <p:nvPr/>
            </p:nvSpPr>
            <p:spPr bwMode="auto">
              <a:xfrm>
                <a:off x="3984" y="20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Variable Frequency Microwaves</a:t>
            </a:r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3250" y="1295400"/>
            <a:ext cx="8540750" cy="4495800"/>
          </a:xfrm>
        </p:spPr>
        <p:txBody>
          <a:bodyPr/>
          <a:lstStyle/>
          <a:p>
            <a:r>
              <a:rPr lang="en-US" smtClean="0"/>
              <a:t>Multiple scanned frequencies</a:t>
            </a:r>
          </a:p>
          <a:p>
            <a:pPr lvl="1"/>
            <a:r>
              <a:rPr lang="en-US" smtClean="0"/>
              <a:t>4096 frequencies, each 260 Hz wide, for only </a:t>
            </a:r>
            <a:r>
              <a:rPr lang="en-US" u="sng" smtClean="0">
                <a:solidFill>
                  <a:srgbClr val="008000"/>
                </a:solidFill>
              </a:rPr>
              <a:t>25 </a:t>
            </a:r>
            <a:r>
              <a:rPr lang="en-US" u="sng" smtClean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u="sng" smtClean="0">
                <a:solidFill>
                  <a:srgbClr val="008000"/>
                </a:solidFill>
              </a:rPr>
              <a:t>s each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Dielectric relaxation causes dipole rotation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Dipoles in uncured polymers cause whole chains to rotate</a:t>
            </a:r>
          </a:p>
          <a:p>
            <a:pPr lvl="1"/>
            <a:r>
              <a:rPr lang="en-US" smtClean="0"/>
              <a:t>Rotation of dipoles causes very efficient heating in </a:t>
            </a:r>
            <a:r>
              <a:rPr lang="en-US" u="sng" smtClean="0">
                <a:solidFill>
                  <a:schemeClr val="tx2"/>
                </a:solidFill>
              </a:rPr>
              <a:t>bulk</a:t>
            </a:r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2827338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2940050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/>
        </p:nvSpPr>
        <p:spPr bwMode="auto">
          <a:xfrm>
            <a:off x="3052763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3165475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3278188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/>
        </p:nvSpPr>
        <p:spPr bwMode="auto">
          <a:xfrm>
            <a:off x="3389313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6"/>
          <p:cNvSpPr>
            <a:spLocks noChangeShapeType="1"/>
          </p:cNvSpPr>
          <p:nvPr/>
        </p:nvSpPr>
        <p:spPr bwMode="auto">
          <a:xfrm>
            <a:off x="3502025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7"/>
          <p:cNvSpPr>
            <a:spLocks noChangeShapeType="1"/>
          </p:cNvSpPr>
          <p:nvPr/>
        </p:nvSpPr>
        <p:spPr bwMode="auto">
          <a:xfrm>
            <a:off x="3614738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8"/>
          <p:cNvSpPr>
            <a:spLocks noChangeShapeType="1"/>
          </p:cNvSpPr>
          <p:nvPr/>
        </p:nvSpPr>
        <p:spPr bwMode="auto">
          <a:xfrm>
            <a:off x="3727450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>
            <a:off x="3840163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3951288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>
            <a:off x="4064000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>
            <a:off x="4176713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23"/>
          <p:cNvSpPr>
            <a:spLocks noChangeShapeType="1"/>
          </p:cNvSpPr>
          <p:nvPr/>
        </p:nvSpPr>
        <p:spPr bwMode="auto">
          <a:xfrm>
            <a:off x="4289425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24"/>
          <p:cNvSpPr>
            <a:spLocks noChangeShapeType="1"/>
          </p:cNvSpPr>
          <p:nvPr/>
        </p:nvSpPr>
        <p:spPr bwMode="auto">
          <a:xfrm>
            <a:off x="4402138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5"/>
          <p:cNvSpPr>
            <a:spLocks noChangeShapeType="1"/>
          </p:cNvSpPr>
          <p:nvPr/>
        </p:nvSpPr>
        <p:spPr bwMode="auto">
          <a:xfrm>
            <a:off x="4514850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6"/>
          <p:cNvSpPr>
            <a:spLocks noChangeShapeType="1"/>
          </p:cNvSpPr>
          <p:nvPr/>
        </p:nvSpPr>
        <p:spPr bwMode="auto">
          <a:xfrm>
            <a:off x="4625975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7"/>
          <p:cNvSpPr>
            <a:spLocks noChangeShapeType="1"/>
          </p:cNvSpPr>
          <p:nvPr/>
        </p:nvSpPr>
        <p:spPr bwMode="auto">
          <a:xfrm>
            <a:off x="4738688" y="21209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Text Box 28"/>
          <p:cNvSpPr txBox="1">
            <a:spLocks noChangeArrowheads="1"/>
          </p:cNvSpPr>
          <p:nvPr/>
        </p:nvSpPr>
        <p:spPr bwMode="auto">
          <a:xfrm>
            <a:off x="6562725" y="2386013"/>
            <a:ext cx="2001838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C-band: 5.85-7.0 GHz</a:t>
            </a:r>
          </a:p>
          <a:p>
            <a:r>
              <a:rPr lang="en-US" sz="1600"/>
              <a:t>X-band: 7.9-8.7 GHz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914775" y="3937000"/>
            <a:ext cx="366713" cy="552450"/>
            <a:chOff x="3002" y="2648"/>
            <a:chExt cx="231" cy="348"/>
          </a:xfrm>
        </p:grpSpPr>
        <p:sp>
          <p:nvSpPr>
            <p:cNvPr id="13353" name="Line 30"/>
            <p:cNvSpPr>
              <a:spLocks noChangeShapeType="1"/>
            </p:cNvSpPr>
            <p:nvPr/>
          </p:nvSpPr>
          <p:spPr bwMode="auto">
            <a:xfrm flipV="1">
              <a:off x="3116" y="2648"/>
              <a:ext cx="0" cy="348"/>
            </a:xfrm>
            <a:prstGeom prst="line">
              <a:avLst/>
            </a:prstGeom>
            <a:noFill/>
            <a:ln w="38100">
              <a:solidFill>
                <a:srgbClr val="BEBEBE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4" name="Group 31"/>
            <p:cNvGrpSpPr>
              <a:grpSpLocks/>
            </p:cNvGrpSpPr>
            <p:nvPr/>
          </p:nvGrpSpPr>
          <p:grpSpPr bwMode="auto">
            <a:xfrm rot="-10692977">
              <a:off x="3002" y="2733"/>
              <a:ext cx="231" cy="174"/>
              <a:chOff x="3552" y="1728"/>
              <a:chExt cx="528" cy="432"/>
            </a:xfrm>
          </p:grpSpPr>
          <p:sp>
            <p:nvSpPr>
              <p:cNvPr id="13355" name="Oval 32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384" cy="336"/>
              </a:xfrm>
              <a:prstGeom prst="ellipse">
                <a:avLst/>
              </a:prstGeom>
              <a:solidFill>
                <a:srgbClr val="0F03F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6" name="Oval 33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Oval 34"/>
              <p:cNvSpPr>
                <a:spLocks noChangeArrowheads="1"/>
              </p:cNvSpPr>
              <p:nvPr/>
            </p:nvSpPr>
            <p:spPr bwMode="auto">
              <a:xfrm>
                <a:off x="3984" y="20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748213" y="4111625"/>
            <a:ext cx="365125" cy="552450"/>
            <a:chOff x="4039" y="2630"/>
            <a:chExt cx="230" cy="348"/>
          </a:xfrm>
        </p:grpSpPr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V="1">
              <a:off x="4166" y="2630"/>
              <a:ext cx="0" cy="348"/>
            </a:xfrm>
            <a:prstGeom prst="line">
              <a:avLst/>
            </a:prstGeom>
            <a:noFill/>
            <a:ln w="38100">
              <a:solidFill>
                <a:srgbClr val="BEBEBE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9" name="Group 37"/>
            <p:cNvGrpSpPr>
              <a:grpSpLocks/>
            </p:cNvGrpSpPr>
            <p:nvPr/>
          </p:nvGrpSpPr>
          <p:grpSpPr bwMode="auto">
            <a:xfrm>
              <a:off x="4039" y="2704"/>
              <a:ext cx="230" cy="174"/>
              <a:chOff x="3552" y="1728"/>
              <a:chExt cx="528" cy="432"/>
            </a:xfrm>
          </p:grpSpPr>
          <p:sp>
            <p:nvSpPr>
              <p:cNvPr id="13350" name="Oval 38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384" cy="336"/>
              </a:xfrm>
              <a:prstGeom prst="ellipse">
                <a:avLst/>
              </a:prstGeom>
              <a:solidFill>
                <a:srgbClr val="0F03F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Oval 39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Oval 40"/>
              <p:cNvSpPr>
                <a:spLocks noChangeArrowheads="1"/>
              </p:cNvSpPr>
              <p:nvPr/>
            </p:nvSpPr>
            <p:spPr bwMode="auto">
              <a:xfrm>
                <a:off x="3984" y="20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620963" y="3670300"/>
            <a:ext cx="365125" cy="552450"/>
            <a:chOff x="1083" y="2608"/>
            <a:chExt cx="230" cy="348"/>
          </a:xfrm>
        </p:grpSpPr>
        <p:sp>
          <p:nvSpPr>
            <p:cNvPr id="13343" name="Line 42"/>
            <p:cNvSpPr>
              <a:spLocks noChangeShapeType="1"/>
            </p:cNvSpPr>
            <p:nvPr/>
          </p:nvSpPr>
          <p:spPr bwMode="auto">
            <a:xfrm flipV="1">
              <a:off x="1180" y="2608"/>
              <a:ext cx="0" cy="348"/>
            </a:xfrm>
            <a:prstGeom prst="line">
              <a:avLst/>
            </a:prstGeom>
            <a:noFill/>
            <a:ln w="38100">
              <a:solidFill>
                <a:srgbClr val="BEBEBE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4" name="Group 43"/>
            <p:cNvGrpSpPr>
              <a:grpSpLocks/>
            </p:cNvGrpSpPr>
            <p:nvPr/>
          </p:nvGrpSpPr>
          <p:grpSpPr bwMode="auto">
            <a:xfrm rot="-10561651">
              <a:off x="1083" y="2733"/>
              <a:ext cx="230" cy="174"/>
              <a:chOff x="3552" y="1728"/>
              <a:chExt cx="528" cy="432"/>
            </a:xfrm>
          </p:grpSpPr>
          <p:sp>
            <p:nvSpPr>
              <p:cNvPr id="13345" name="Oval 44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384" cy="336"/>
              </a:xfrm>
              <a:prstGeom prst="ellipse">
                <a:avLst/>
              </a:prstGeom>
              <a:solidFill>
                <a:srgbClr val="0F03F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Oval 45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Oval 46"/>
              <p:cNvSpPr>
                <a:spLocks noChangeArrowheads="1"/>
              </p:cNvSpPr>
              <p:nvPr/>
            </p:nvSpPr>
            <p:spPr bwMode="auto">
              <a:xfrm>
                <a:off x="3984" y="20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39" name="Line 47"/>
          <p:cNvSpPr>
            <a:spLocks noChangeShapeType="1"/>
          </p:cNvSpPr>
          <p:nvPr/>
        </p:nvSpPr>
        <p:spPr bwMode="auto">
          <a:xfrm>
            <a:off x="4878388" y="21082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48"/>
          <p:cNvSpPr>
            <a:spLocks noChangeShapeType="1"/>
          </p:cNvSpPr>
          <p:nvPr/>
        </p:nvSpPr>
        <p:spPr bwMode="auto">
          <a:xfrm>
            <a:off x="5000625" y="211455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49"/>
          <p:cNvSpPr>
            <a:spLocks noChangeShapeType="1"/>
          </p:cNvSpPr>
          <p:nvPr/>
        </p:nvSpPr>
        <p:spPr bwMode="auto">
          <a:xfrm>
            <a:off x="5106988" y="2108200"/>
            <a:ext cx="0" cy="66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6" name="Freeform 50"/>
          <p:cNvSpPr>
            <a:spLocks/>
          </p:cNvSpPr>
          <p:nvPr/>
        </p:nvSpPr>
        <p:spPr bwMode="auto">
          <a:xfrm>
            <a:off x="1066800" y="3611563"/>
            <a:ext cx="673100" cy="1220787"/>
          </a:xfrm>
          <a:custGeom>
            <a:avLst/>
            <a:gdLst>
              <a:gd name="T0" fmla="*/ 0 w 424"/>
              <a:gd name="T1" fmla="*/ 1121468319 h 769"/>
              <a:gd name="T2" fmla="*/ 262096274 w 424"/>
              <a:gd name="T3" fmla="*/ 12599981 h 769"/>
              <a:gd name="T4" fmla="*/ 504031303 w 424"/>
              <a:gd name="T5" fmla="*/ 1202113260 h 769"/>
              <a:gd name="T6" fmla="*/ 786288722 w 424"/>
              <a:gd name="T7" fmla="*/ 1907756894 h 769"/>
              <a:gd name="T8" fmla="*/ 1068546339 w 424"/>
              <a:gd name="T9" fmla="*/ 1020662142 h 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4"/>
              <a:gd name="T16" fmla="*/ 0 h 769"/>
              <a:gd name="T17" fmla="*/ 424 w 424"/>
              <a:gd name="T18" fmla="*/ 769 h 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4" h="769">
                <a:moveTo>
                  <a:pt x="0" y="445"/>
                </a:moveTo>
                <a:cubicBezTo>
                  <a:pt x="35" y="222"/>
                  <a:pt x="71" y="0"/>
                  <a:pt x="104" y="5"/>
                </a:cubicBezTo>
                <a:cubicBezTo>
                  <a:pt x="137" y="10"/>
                  <a:pt x="165" y="352"/>
                  <a:pt x="200" y="477"/>
                </a:cubicBezTo>
                <a:cubicBezTo>
                  <a:pt x="235" y="602"/>
                  <a:pt x="275" y="769"/>
                  <a:pt x="312" y="757"/>
                </a:cubicBezTo>
                <a:cubicBezTo>
                  <a:pt x="349" y="745"/>
                  <a:pt x="405" y="465"/>
                  <a:pt x="424" y="40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55972 7.40741E-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65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 animBg="1"/>
      <p:bldP spid="655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930400"/>
            <a:ext cx="22098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901700" y="1244600"/>
            <a:ext cx="63738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6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Fixed Modes Create Hot Spots vs. Uniform Heating</a:t>
            </a:r>
          </a:p>
        </p:txBody>
      </p:sp>
      <p:pic>
        <p:nvPicPr>
          <p:cNvPr id="14340" name="Picture 5" descr="fixedthe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6200" y="2344738"/>
            <a:ext cx="167640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515100" y="1930400"/>
            <a:ext cx="13192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Actual Results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496050" y="4322763"/>
            <a:ext cx="1524000" cy="1481137"/>
          </a:xfrm>
          <a:prstGeom prst="rect">
            <a:avLst/>
          </a:prstGeom>
          <a:solidFill>
            <a:srgbClr val="333333"/>
          </a:solidFill>
          <a:ln w="1270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6604000" y="3886200"/>
            <a:ext cx="13192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Actual Results</a:t>
            </a:r>
          </a:p>
        </p:txBody>
      </p:sp>
      <p:pic>
        <p:nvPicPr>
          <p:cNvPr id="14344" name="Picture 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3937000"/>
            <a:ext cx="22098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927100" y="1689100"/>
            <a:ext cx="2076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Fixed Frequency</a:t>
            </a:r>
          </a:p>
        </p:txBody>
      </p:sp>
      <p:grpSp>
        <p:nvGrpSpPr>
          <p:cNvPr id="14346" name="Group 11"/>
          <p:cNvGrpSpPr>
            <a:grpSpLocks/>
          </p:cNvGrpSpPr>
          <p:nvPr/>
        </p:nvGrpSpPr>
        <p:grpSpPr bwMode="auto">
          <a:xfrm>
            <a:off x="1130300" y="2159000"/>
            <a:ext cx="2286000" cy="1447800"/>
            <a:chOff x="2661" y="10144"/>
            <a:chExt cx="6268" cy="4200"/>
          </a:xfrm>
        </p:grpSpPr>
        <p:grpSp>
          <p:nvGrpSpPr>
            <p:cNvPr id="14708" name="Group 12"/>
            <p:cNvGrpSpPr>
              <a:grpSpLocks/>
            </p:cNvGrpSpPr>
            <p:nvPr/>
          </p:nvGrpSpPr>
          <p:grpSpPr bwMode="auto">
            <a:xfrm>
              <a:off x="3312" y="11508"/>
              <a:ext cx="433" cy="2449"/>
              <a:chOff x="0" y="0"/>
              <a:chExt cx="20000" cy="20000"/>
            </a:xfrm>
          </p:grpSpPr>
          <p:sp>
            <p:nvSpPr>
              <p:cNvPr id="14751" name="Arc 13"/>
              <p:cNvSpPr>
                <a:spLocks/>
              </p:cNvSpPr>
              <p:nvPr/>
            </p:nvSpPr>
            <p:spPr bwMode="auto">
              <a:xfrm flipV="1">
                <a:off x="0" y="9996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2" name="Arc 14"/>
              <p:cNvSpPr>
                <a:spLocks/>
              </p:cNvSpPr>
              <p:nvPr/>
            </p:nvSpPr>
            <p:spPr bwMode="auto">
              <a:xfrm>
                <a:off x="0" y="0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09" name="Group 15"/>
            <p:cNvGrpSpPr>
              <a:grpSpLocks/>
            </p:cNvGrpSpPr>
            <p:nvPr/>
          </p:nvGrpSpPr>
          <p:grpSpPr bwMode="auto">
            <a:xfrm>
              <a:off x="5181" y="10984"/>
              <a:ext cx="1153" cy="289"/>
              <a:chOff x="0" y="0"/>
              <a:chExt cx="20001" cy="20000"/>
            </a:xfrm>
          </p:grpSpPr>
          <p:sp>
            <p:nvSpPr>
              <p:cNvPr id="14749" name="Arc 16"/>
              <p:cNvSpPr>
                <a:spLocks/>
              </p:cNvSpPr>
              <p:nvPr/>
            </p:nvSpPr>
            <p:spPr bwMode="auto">
              <a:xfrm flipH="1" flipV="1">
                <a:off x="0" y="0"/>
                <a:ext cx="10009" cy="20000"/>
              </a:xfrm>
              <a:custGeom>
                <a:avLst/>
                <a:gdLst>
                  <a:gd name="T0" fmla="*/ 0 w 21600"/>
                  <a:gd name="T1" fmla="*/ 0 h 21600"/>
                  <a:gd name="T2" fmla="*/ 2149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0" name="Arc 17"/>
              <p:cNvSpPr>
                <a:spLocks/>
              </p:cNvSpPr>
              <p:nvPr/>
            </p:nvSpPr>
            <p:spPr bwMode="auto">
              <a:xfrm flipV="1">
                <a:off x="9992" y="0"/>
                <a:ext cx="10009" cy="20000"/>
              </a:xfrm>
              <a:custGeom>
                <a:avLst/>
                <a:gdLst>
                  <a:gd name="T0" fmla="*/ 0 w 21600"/>
                  <a:gd name="T1" fmla="*/ 0 h 21600"/>
                  <a:gd name="T2" fmla="*/ 2149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10" name="Group 18"/>
            <p:cNvGrpSpPr>
              <a:grpSpLocks/>
            </p:cNvGrpSpPr>
            <p:nvPr/>
          </p:nvGrpSpPr>
          <p:grpSpPr bwMode="auto">
            <a:xfrm>
              <a:off x="7776" y="11508"/>
              <a:ext cx="433" cy="2305"/>
              <a:chOff x="0" y="0"/>
              <a:chExt cx="20000" cy="19999"/>
            </a:xfrm>
          </p:grpSpPr>
          <p:sp>
            <p:nvSpPr>
              <p:cNvPr id="14747" name="Arc 19"/>
              <p:cNvSpPr>
                <a:spLocks/>
              </p:cNvSpPr>
              <p:nvPr/>
            </p:nvSpPr>
            <p:spPr bwMode="auto">
              <a:xfrm flipH="1">
                <a:off x="0" y="0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8" name="Arc 20"/>
              <p:cNvSpPr>
                <a:spLocks/>
              </p:cNvSpPr>
              <p:nvPr/>
            </p:nvSpPr>
            <p:spPr bwMode="auto">
              <a:xfrm flipH="1" flipV="1">
                <a:off x="0" y="9995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11" name="Group 21"/>
            <p:cNvGrpSpPr>
              <a:grpSpLocks/>
            </p:cNvGrpSpPr>
            <p:nvPr/>
          </p:nvGrpSpPr>
          <p:grpSpPr bwMode="auto">
            <a:xfrm>
              <a:off x="7200" y="11220"/>
              <a:ext cx="433" cy="2737"/>
              <a:chOff x="0" y="0"/>
              <a:chExt cx="20000" cy="20001"/>
            </a:xfrm>
          </p:grpSpPr>
          <p:sp>
            <p:nvSpPr>
              <p:cNvPr id="14745" name="Arc 22"/>
              <p:cNvSpPr>
                <a:spLocks/>
              </p:cNvSpPr>
              <p:nvPr/>
            </p:nvSpPr>
            <p:spPr bwMode="auto">
              <a:xfrm flipH="1">
                <a:off x="0" y="0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6" name="Arc 23"/>
              <p:cNvSpPr>
                <a:spLocks/>
              </p:cNvSpPr>
              <p:nvPr/>
            </p:nvSpPr>
            <p:spPr bwMode="auto">
              <a:xfrm flipH="1" flipV="1">
                <a:off x="0" y="9997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12" name="Group 24"/>
            <p:cNvGrpSpPr>
              <a:grpSpLocks/>
            </p:cNvGrpSpPr>
            <p:nvPr/>
          </p:nvGrpSpPr>
          <p:grpSpPr bwMode="auto">
            <a:xfrm>
              <a:off x="2880" y="11796"/>
              <a:ext cx="289" cy="1585"/>
              <a:chOff x="0" y="1"/>
              <a:chExt cx="20000" cy="19999"/>
            </a:xfrm>
          </p:grpSpPr>
          <p:sp>
            <p:nvSpPr>
              <p:cNvPr id="14743" name="Arc 25"/>
              <p:cNvSpPr>
                <a:spLocks/>
              </p:cNvSpPr>
              <p:nvPr/>
            </p:nvSpPr>
            <p:spPr bwMode="auto">
              <a:xfrm flipV="1">
                <a:off x="0" y="9994"/>
                <a:ext cx="20000" cy="10006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7 h 21600"/>
                  <a:gd name="T4" fmla="*/ 0 w 21600"/>
                  <a:gd name="T5" fmla="*/ 2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4" name="Arc 26"/>
              <p:cNvSpPr>
                <a:spLocks/>
              </p:cNvSpPr>
              <p:nvPr/>
            </p:nvSpPr>
            <p:spPr bwMode="auto">
              <a:xfrm>
                <a:off x="0" y="1"/>
                <a:ext cx="20000" cy="10006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7 h 21600"/>
                  <a:gd name="T4" fmla="*/ 0 w 21600"/>
                  <a:gd name="T5" fmla="*/ 2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13" name="Group 27"/>
            <p:cNvGrpSpPr>
              <a:grpSpLocks/>
            </p:cNvGrpSpPr>
            <p:nvPr/>
          </p:nvGrpSpPr>
          <p:grpSpPr bwMode="auto">
            <a:xfrm>
              <a:off x="8496" y="11796"/>
              <a:ext cx="289" cy="1585"/>
              <a:chOff x="0" y="1"/>
              <a:chExt cx="20000" cy="19999"/>
            </a:xfrm>
          </p:grpSpPr>
          <p:sp>
            <p:nvSpPr>
              <p:cNvPr id="14741" name="Arc 28"/>
              <p:cNvSpPr>
                <a:spLocks/>
              </p:cNvSpPr>
              <p:nvPr/>
            </p:nvSpPr>
            <p:spPr bwMode="auto">
              <a:xfrm flipH="1" flipV="1">
                <a:off x="0" y="9994"/>
                <a:ext cx="20000" cy="10006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7 h 21600"/>
                  <a:gd name="T4" fmla="*/ 0 w 21600"/>
                  <a:gd name="T5" fmla="*/ 2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2" name="Arc 29"/>
              <p:cNvSpPr>
                <a:spLocks/>
              </p:cNvSpPr>
              <p:nvPr/>
            </p:nvSpPr>
            <p:spPr bwMode="auto">
              <a:xfrm flipH="1">
                <a:off x="0" y="1"/>
                <a:ext cx="20000" cy="10006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7 h 21600"/>
                  <a:gd name="T4" fmla="*/ 0 w 21600"/>
                  <a:gd name="T5" fmla="*/ 2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14" name="Line 30"/>
            <p:cNvSpPr>
              <a:spLocks noChangeShapeType="1"/>
            </p:cNvSpPr>
            <p:nvPr/>
          </p:nvSpPr>
          <p:spPr bwMode="auto">
            <a:xfrm>
              <a:off x="2661" y="14344"/>
              <a:ext cx="62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15" name="Line 31"/>
            <p:cNvSpPr>
              <a:spLocks noChangeShapeType="1"/>
            </p:cNvSpPr>
            <p:nvPr/>
          </p:nvSpPr>
          <p:spPr bwMode="auto">
            <a:xfrm>
              <a:off x="2661" y="10624"/>
              <a:ext cx="3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16" name="Line 32"/>
            <p:cNvSpPr>
              <a:spLocks noChangeShapeType="1"/>
            </p:cNvSpPr>
            <p:nvPr/>
          </p:nvSpPr>
          <p:spPr bwMode="auto">
            <a:xfrm>
              <a:off x="6048" y="10644"/>
              <a:ext cx="288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17" name="Group 33"/>
            <p:cNvGrpSpPr>
              <a:grpSpLocks/>
            </p:cNvGrpSpPr>
            <p:nvPr/>
          </p:nvGrpSpPr>
          <p:grpSpPr bwMode="auto">
            <a:xfrm>
              <a:off x="6621" y="11224"/>
              <a:ext cx="433" cy="2737"/>
              <a:chOff x="0" y="0"/>
              <a:chExt cx="20000" cy="20001"/>
            </a:xfrm>
          </p:grpSpPr>
          <p:sp>
            <p:nvSpPr>
              <p:cNvPr id="14739" name="Arc 34"/>
              <p:cNvSpPr>
                <a:spLocks/>
              </p:cNvSpPr>
              <p:nvPr/>
            </p:nvSpPr>
            <p:spPr bwMode="auto">
              <a:xfrm flipH="1">
                <a:off x="0" y="0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0" name="Arc 35"/>
              <p:cNvSpPr>
                <a:spLocks/>
              </p:cNvSpPr>
              <p:nvPr/>
            </p:nvSpPr>
            <p:spPr bwMode="auto">
              <a:xfrm flipH="1" flipV="1">
                <a:off x="0" y="9997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18" name="Group 36"/>
            <p:cNvGrpSpPr>
              <a:grpSpLocks/>
            </p:cNvGrpSpPr>
            <p:nvPr/>
          </p:nvGrpSpPr>
          <p:grpSpPr bwMode="auto">
            <a:xfrm>
              <a:off x="4461" y="11344"/>
              <a:ext cx="720" cy="2760"/>
              <a:chOff x="0" y="0"/>
              <a:chExt cx="20000" cy="20000"/>
            </a:xfrm>
          </p:grpSpPr>
          <p:sp>
            <p:nvSpPr>
              <p:cNvPr id="14737" name="Arc 37"/>
              <p:cNvSpPr>
                <a:spLocks/>
              </p:cNvSpPr>
              <p:nvPr/>
            </p:nvSpPr>
            <p:spPr bwMode="auto">
              <a:xfrm flipV="1">
                <a:off x="0" y="9996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8" name="Arc 38"/>
              <p:cNvSpPr>
                <a:spLocks/>
              </p:cNvSpPr>
              <p:nvPr/>
            </p:nvSpPr>
            <p:spPr bwMode="auto">
              <a:xfrm>
                <a:off x="0" y="0"/>
                <a:ext cx="20000" cy="10004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2146 h 21600"/>
                  <a:gd name="T4" fmla="*/ 0 w 21600"/>
                  <a:gd name="T5" fmla="*/ 214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19" name="Arc 39"/>
            <p:cNvSpPr>
              <a:spLocks/>
            </p:cNvSpPr>
            <p:nvPr/>
          </p:nvSpPr>
          <p:spPr bwMode="auto">
            <a:xfrm flipV="1">
              <a:off x="4101" y="12688"/>
              <a:ext cx="433" cy="12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4 h 21600"/>
                <a:gd name="T4" fmla="*/ 0 w 21600"/>
                <a:gd name="T5" fmla="*/ 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20" name="Arc 40"/>
            <p:cNvSpPr>
              <a:spLocks/>
            </p:cNvSpPr>
            <p:nvPr/>
          </p:nvSpPr>
          <p:spPr bwMode="auto">
            <a:xfrm>
              <a:off x="4101" y="11464"/>
              <a:ext cx="433" cy="12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4 h 21600"/>
                <a:gd name="T4" fmla="*/ 0 w 21600"/>
                <a:gd name="T5" fmla="*/ 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21" name="Group 41"/>
            <p:cNvGrpSpPr>
              <a:grpSpLocks/>
            </p:cNvGrpSpPr>
            <p:nvPr/>
          </p:nvGrpSpPr>
          <p:grpSpPr bwMode="auto">
            <a:xfrm>
              <a:off x="4101" y="13024"/>
              <a:ext cx="3577" cy="841"/>
              <a:chOff x="0" y="0"/>
              <a:chExt cx="20000" cy="20000"/>
            </a:xfrm>
          </p:grpSpPr>
          <p:sp>
            <p:nvSpPr>
              <p:cNvPr id="14735" name="Arc 42"/>
              <p:cNvSpPr>
                <a:spLocks/>
              </p:cNvSpPr>
              <p:nvPr/>
            </p:nvSpPr>
            <p:spPr bwMode="auto">
              <a:xfrm flipH="1" flipV="1">
                <a:off x="0" y="0"/>
                <a:ext cx="10003" cy="20000"/>
              </a:xfrm>
              <a:custGeom>
                <a:avLst/>
                <a:gdLst>
                  <a:gd name="T0" fmla="*/ 0 w 21600"/>
                  <a:gd name="T1" fmla="*/ 0 h 21600"/>
                  <a:gd name="T2" fmla="*/ 2145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6" name="Arc 43"/>
              <p:cNvSpPr>
                <a:spLocks/>
              </p:cNvSpPr>
              <p:nvPr/>
            </p:nvSpPr>
            <p:spPr bwMode="auto">
              <a:xfrm flipV="1">
                <a:off x="9997" y="0"/>
                <a:ext cx="10003" cy="20000"/>
              </a:xfrm>
              <a:custGeom>
                <a:avLst/>
                <a:gdLst>
                  <a:gd name="T0" fmla="*/ 0 w 21600"/>
                  <a:gd name="T1" fmla="*/ 0 h 21600"/>
                  <a:gd name="T2" fmla="*/ 2145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22" name="Group 44"/>
            <p:cNvGrpSpPr>
              <a:grpSpLocks/>
            </p:cNvGrpSpPr>
            <p:nvPr/>
          </p:nvGrpSpPr>
          <p:grpSpPr bwMode="auto">
            <a:xfrm>
              <a:off x="4341" y="12664"/>
              <a:ext cx="2949" cy="525"/>
              <a:chOff x="0" y="0"/>
              <a:chExt cx="20000" cy="20000"/>
            </a:xfrm>
          </p:grpSpPr>
          <p:sp>
            <p:nvSpPr>
              <p:cNvPr id="14733" name="Arc 45"/>
              <p:cNvSpPr>
                <a:spLocks/>
              </p:cNvSpPr>
              <p:nvPr/>
            </p:nvSpPr>
            <p:spPr bwMode="auto">
              <a:xfrm flipH="1" flipV="1">
                <a:off x="0" y="0"/>
                <a:ext cx="10003" cy="20000"/>
              </a:xfrm>
              <a:custGeom>
                <a:avLst/>
                <a:gdLst>
                  <a:gd name="T0" fmla="*/ 0 w 21600"/>
                  <a:gd name="T1" fmla="*/ 0 h 21600"/>
                  <a:gd name="T2" fmla="*/ 2145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4" name="Arc 46"/>
              <p:cNvSpPr>
                <a:spLocks/>
              </p:cNvSpPr>
              <p:nvPr/>
            </p:nvSpPr>
            <p:spPr bwMode="auto">
              <a:xfrm flipV="1">
                <a:off x="9997" y="0"/>
                <a:ext cx="10003" cy="20000"/>
              </a:xfrm>
              <a:custGeom>
                <a:avLst/>
                <a:gdLst>
                  <a:gd name="T0" fmla="*/ 0 w 21600"/>
                  <a:gd name="T1" fmla="*/ 0 h 21600"/>
                  <a:gd name="T2" fmla="*/ 2145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23" name="Group 47"/>
            <p:cNvGrpSpPr>
              <a:grpSpLocks/>
            </p:cNvGrpSpPr>
            <p:nvPr/>
          </p:nvGrpSpPr>
          <p:grpSpPr bwMode="auto">
            <a:xfrm>
              <a:off x="4581" y="12184"/>
              <a:ext cx="2589" cy="525"/>
              <a:chOff x="0" y="0"/>
              <a:chExt cx="20000" cy="20000"/>
            </a:xfrm>
          </p:grpSpPr>
          <p:sp>
            <p:nvSpPr>
              <p:cNvPr id="14731" name="Arc 48"/>
              <p:cNvSpPr>
                <a:spLocks/>
              </p:cNvSpPr>
              <p:nvPr/>
            </p:nvSpPr>
            <p:spPr bwMode="auto">
              <a:xfrm flipH="1" flipV="1">
                <a:off x="0" y="0"/>
                <a:ext cx="10003" cy="20000"/>
              </a:xfrm>
              <a:custGeom>
                <a:avLst/>
                <a:gdLst>
                  <a:gd name="T0" fmla="*/ 0 w 21600"/>
                  <a:gd name="T1" fmla="*/ 0 h 21600"/>
                  <a:gd name="T2" fmla="*/ 2145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2" name="Arc 49"/>
              <p:cNvSpPr>
                <a:spLocks/>
              </p:cNvSpPr>
              <p:nvPr/>
            </p:nvSpPr>
            <p:spPr bwMode="auto">
              <a:xfrm flipV="1">
                <a:off x="9997" y="0"/>
                <a:ext cx="10003" cy="20000"/>
              </a:xfrm>
              <a:custGeom>
                <a:avLst/>
                <a:gdLst>
                  <a:gd name="T0" fmla="*/ 0 w 21600"/>
                  <a:gd name="T1" fmla="*/ 0 h 21600"/>
                  <a:gd name="T2" fmla="*/ 2145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24" name="Group 50"/>
            <p:cNvGrpSpPr>
              <a:grpSpLocks/>
            </p:cNvGrpSpPr>
            <p:nvPr/>
          </p:nvGrpSpPr>
          <p:grpSpPr bwMode="auto">
            <a:xfrm>
              <a:off x="4821" y="11344"/>
              <a:ext cx="1989" cy="645"/>
              <a:chOff x="0" y="0"/>
              <a:chExt cx="20000" cy="20000"/>
            </a:xfrm>
          </p:grpSpPr>
          <p:sp>
            <p:nvSpPr>
              <p:cNvPr id="14729" name="Arc 51"/>
              <p:cNvSpPr>
                <a:spLocks/>
              </p:cNvSpPr>
              <p:nvPr/>
            </p:nvSpPr>
            <p:spPr bwMode="auto">
              <a:xfrm flipH="1" flipV="1">
                <a:off x="0" y="0"/>
                <a:ext cx="10003" cy="20000"/>
              </a:xfrm>
              <a:custGeom>
                <a:avLst/>
                <a:gdLst>
                  <a:gd name="T0" fmla="*/ 0 w 21600"/>
                  <a:gd name="T1" fmla="*/ 0 h 21600"/>
                  <a:gd name="T2" fmla="*/ 2145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0" name="Arc 52"/>
              <p:cNvSpPr>
                <a:spLocks/>
              </p:cNvSpPr>
              <p:nvPr/>
            </p:nvSpPr>
            <p:spPr bwMode="auto">
              <a:xfrm flipV="1">
                <a:off x="9997" y="0"/>
                <a:ext cx="10003" cy="20000"/>
              </a:xfrm>
              <a:custGeom>
                <a:avLst/>
                <a:gdLst>
                  <a:gd name="T0" fmla="*/ 0 w 21600"/>
                  <a:gd name="T1" fmla="*/ 0 h 21600"/>
                  <a:gd name="T2" fmla="*/ 2145 w 21600"/>
                  <a:gd name="T3" fmla="*/ 17147 h 21600"/>
                  <a:gd name="T4" fmla="*/ 0 w 21600"/>
                  <a:gd name="T5" fmla="*/ 171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25" name="Line 53"/>
            <p:cNvSpPr>
              <a:spLocks noChangeShapeType="1"/>
            </p:cNvSpPr>
            <p:nvPr/>
          </p:nvSpPr>
          <p:spPr bwMode="auto">
            <a:xfrm>
              <a:off x="2661" y="10624"/>
              <a:ext cx="0" cy="37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26" name="Line 54"/>
            <p:cNvSpPr>
              <a:spLocks noChangeShapeType="1"/>
            </p:cNvSpPr>
            <p:nvPr/>
          </p:nvSpPr>
          <p:spPr bwMode="auto">
            <a:xfrm>
              <a:off x="8901" y="10624"/>
              <a:ext cx="0" cy="37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27" name="Line 55"/>
            <p:cNvSpPr>
              <a:spLocks noChangeShapeType="1"/>
            </p:cNvSpPr>
            <p:nvPr/>
          </p:nvSpPr>
          <p:spPr bwMode="auto">
            <a:xfrm flipV="1">
              <a:off x="6021" y="10144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28" name="Line 56"/>
            <p:cNvSpPr>
              <a:spLocks noChangeShapeType="1"/>
            </p:cNvSpPr>
            <p:nvPr/>
          </p:nvSpPr>
          <p:spPr bwMode="auto">
            <a:xfrm flipV="1">
              <a:off x="5661" y="10144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7" name="Group 57"/>
          <p:cNvGrpSpPr>
            <a:grpSpLocks/>
          </p:cNvGrpSpPr>
          <p:nvPr/>
        </p:nvGrpSpPr>
        <p:grpSpPr bwMode="auto">
          <a:xfrm>
            <a:off x="1104900" y="3924300"/>
            <a:ext cx="2362200" cy="1600200"/>
            <a:chOff x="2661" y="11224"/>
            <a:chExt cx="4320" cy="3120"/>
          </a:xfrm>
        </p:grpSpPr>
        <p:sp>
          <p:nvSpPr>
            <p:cNvPr id="14350" name="Line 58"/>
            <p:cNvSpPr>
              <a:spLocks noChangeShapeType="1"/>
            </p:cNvSpPr>
            <p:nvPr/>
          </p:nvSpPr>
          <p:spPr bwMode="auto">
            <a:xfrm>
              <a:off x="2661" y="14344"/>
              <a:ext cx="430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59"/>
            <p:cNvSpPr>
              <a:spLocks noChangeShapeType="1"/>
            </p:cNvSpPr>
            <p:nvPr/>
          </p:nvSpPr>
          <p:spPr bwMode="auto">
            <a:xfrm>
              <a:off x="2661" y="11581"/>
              <a:ext cx="206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60"/>
            <p:cNvSpPr>
              <a:spLocks noChangeShapeType="1"/>
            </p:cNvSpPr>
            <p:nvPr/>
          </p:nvSpPr>
          <p:spPr bwMode="auto">
            <a:xfrm>
              <a:off x="4995" y="11595"/>
              <a:ext cx="198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3" name="Group 61"/>
            <p:cNvGrpSpPr>
              <a:grpSpLocks/>
            </p:cNvGrpSpPr>
            <p:nvPr/>
          </p:nvGrpSpPr>
          <p:grpSpPr bwMode="auto">
            <a:xfrm>
              <a:off x="2812" y="11848"/>
              <a:ext cx="4070" cy="2318"/>
              <a:chOff x="2812" y="11848"/>
              <a:chExt cx="4070" cy="2318"/>
            </a:xfrm>
          </p:grpSpPr>
          <p:grpSp>
            <p:nvGrpSpPr>
              <p:cNvPr id="14670" name="Group 62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706" name="Arc 63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7" name="Arc 6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71" name="Group 65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704" name="Arc 66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5" name="Arc 67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72" name="Group 68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702" name="Arc 69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3" name="Arc 70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73" name="Group 71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700" name="Arc 72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1" name="Arc 73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74" name="Group 74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698" name="Arc 75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9" name="Arc 76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75" name="Group 77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696" name="Arc 78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7" name="Arc 79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76" name="Group 80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694" name="Arc 8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5" name="Arc 82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77" name="Group 83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692" name="Arc 84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3" name="Arc 85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678" name="Arc 86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9" name="Arc 87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680" name="Group 88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690" name="Arc 8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1" name="Arc 90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81" name="Group 91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688" name="Arc 9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9" name="Arc 93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82" name="Group 94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686" name="Arc 9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7" name="Arc 96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83" name="Group 97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684" name="Arc 9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5" name="Arc 99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54" name="Line 100"/>
            <p:cNvSpPr>
              <a:spLocks noChangeShapeType="1"/>
            </p:cNvSpPr>
            <p:nvPr/>
          </p:nvSpPr>
          <p:spPr bwMode="auto">
            <a:xfrm>
              <a:off x="2661" y="11581"/>
              <a:ext cx="0" cy="27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01"/>
            <p:cNvSpPr>
              <a:spLocks noChangeShapeType="1"/>
            </p:cNvSpPr>
            <p:nvPr/>
          </p:nvSpPr>
          <p:spPr bwMode="auto">
            <a:xfrm>
              <a:off x="6962" y="11581"/>
              <a:ext cx="0" cy="27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102"/>
            <p:cNvSpPr>
              <a:spLocks noChangeShapeType="1"/>
            </p:cNvSpPr>
            <p:nvPr/>
          </p:nvSpPr>
          <p:spPr bwMode="auto">
            <a:xfrm flipV="1">
              <a:off x="4977" y="11224"/>
              <a:ext cx="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03"/>
            <p:cNvSpPr>
              <a:spLocks noChangeShapeType="1"/>
            </p:cNvSpPr>
            <p:nvPr/>
          </p:nvSpPr>
          <p:spPr bwMode="auto">
            <a:xfrm flipV="1">
              <a:off x="4729" y="11224"/>
              <a:ext cx="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8" name="Group 104"/>
            <p:cNvGrpSpPr>
              <a:grpSpLocks/>
            </p:cNvGrpSpPr>
            <p:nvPr/>
          </p:nvGrpSpPr>
          <p:grpSpPr bwMode="auto">
            <a:xfrm rot="1077084">
              <a:off x="3381" y="12424"/>
              <a:ext cx="1697" cy="1791"/>
              <a:chOff x="2812" y="11848"/>
              <a:chExt cx="4070" cy="2318"/>
            </a:xfrm>
          </p:grpSpPr>
          <p:grpSp>
            <p:nvGrpSpPr>
              <p:cNvPr id="14632" name="Group 105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668" name="Arc 106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9" name="Arc 10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33" name="Group 108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666" name="Arc 10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7" name="Arc 110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34" name="Group 111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664" name="Arc 112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5" name="Arc 113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35" name="Group 114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662" name="Arc 115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3" name="Arc 116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36" name="Group 117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660" name="Arc 118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1" name="Arc 119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37" name="Group 120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658" name="Arc 121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9" name="Arc 122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38" name="Group 123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656" name="Arc 124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7" name="Arc 125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39" name="Group 126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654" name="Arc 127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5" name="Arc 128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640" name="Arc 129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1" name="Arc 130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642" name="Group 131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652" name="Arc 13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3" name="Arc 133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43" name="Group 134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650" name="Arc 13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1" name="Arc 136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44" name="Group 137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648" name="Arc 13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9" name="Arc 139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45" name="Group 140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646" name="Arc 141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7" name="Arc 142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59" name="Group 143"/>
            <p:cNvGrpSpPr>
              <a:grpSpLocks/>
            </p:cNvGrpSpPr>
            <p:nvPr/>
          </p:nvGrpSpPr>
          <p:grpSpPr bwMode="auto">
            <a:xfrm rot="-5080264">
              <a:off x="2781" y="11824"/>
              <a:ext cx="1200" cy="1440"/>
              <a:chOff x="2812" y="11848"/>
              <a:chExt cx="4070" cy="2318"/>
            </a:xfrm>
          </p:grpSpPr>
          <p:grpSp>
            <p:nvGrpSpPr>
              <p:cNvPr id="14594" name="Group 144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630" name="Arc 145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1" name="Arc 146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95" name="Group 147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628" name="Arc 14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9" name="Arc 149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96" name="Group 150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626" name="Arc 15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7" name="Arc 152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97" name="Group 153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624" name="Arc 154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5" name="Arc 155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98" name="Group 156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622" name="Arc 157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3" name="Arc 158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99" name="Group 159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620" name="Arc 160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1" name="Arc 161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00" name="Group 162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618" name="Arc 163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9" name="Arc 164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01" name="Group 165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616" name="Arc 166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7" name="Arc 16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602" name="Arc 168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3" name="Arc 169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604" name="Group 170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614" name="Arc 171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5" name="Arc 172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05" name="Group 173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612" name="Arc 174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3" name="Arc 175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06" name="Group 176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610" name="Arc 177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1" name="Arc 178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607" name="Group 179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608" name="Arc 180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9" name="Arc 181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60" name="Group 182"/>
            <p:cNvGrpSpPr>
              <a:grpSpLocks/>
            </p:cNvGrpSpPr>
            <p:nvPr/>
          </p:nvGrpSpPr>
          <p:grpSpPr bwMode="auto">
            <a:xfrm rot="1077084">
              <a:off x="4701" y="12304"/>
              <a:ext cx="2029" cy="1874"/>
              <a:chOff x="2812" y="11848"/>
              <a:chExt cx="4070" cy="2318"/>
            </a:xfrm>
          </p:grpSpPr>
          <p:grpSp>
            <p:nvGrpSpPr>
              <p:cNvPr id="14556" name="Group 183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592" name="Arc 184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3" name="Arc 185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57" name="Group 186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590" name="Arc 187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1" name="Arc 188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58" name="Group 189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588" name="Arc 190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9" name="Arc 191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59" name="Group 192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586" name="Arc 193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7" name="Arc 194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60" name="Group 195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584" name="Arc 196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5" name="Arc 197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61" name="Group 198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582" name="Arc 199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3" name="Arc 200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62" name="Group 201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580" name="Arc 202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1" name="Arc 203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63" name="Group 204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578" name="Arc 205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9" name="Arc 206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564" name="Arc 207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5" name="Arc 208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566" name="Group 209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576" name="Arc 210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7" name="Arc 211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67" name="Group 212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574" name="Arc 213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5" name="Arc 214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68" name="Group 215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572" name="Arc 216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3" name="Arc 217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69" name="Group 218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570" name="Arc 21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1" name="Arc 220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61" name="Group 221"/>
            <p:cNvGrpSpPr>
              <a:grpSpLocks/>
            </p:cNvGrpSpPr>
            <p:nvPr/>
          </p:nvGrpSpPr>
          <p:grpSpPr bwMode="auto">
            <a:xfrm rot="1077084">
              <a:off x="5541" y="11584"/>
              <a:ext cx="1320" cy="1431"/>
              <a:chOff x="2812" y="11848"/>
              <a:chExt cx="4070" cy="2318"/>
            </a:xfrm>
          </p:grpSpPr>
          <p:grpSp>
            <p:nvGrpSpPr>
              <p:cNvPr id="14518" name="Group 222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554" name="Arc 223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5" name="Arc 22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19" name="Group 225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552" name="Arc 226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3" name="Arc 227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0" name="Group 228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550" name="Arc 229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1" name="Arc 230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1" name="Group 231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548" name="Arc 232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9" name="Arc 233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2" name="Group 234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546" name="Arc 235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" name="Arc 236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3" name="Group 237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544" name="Arc 238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5" name="Arc 239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4" name="Group 240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542" name="Arc 24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3" name="Arc 242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5" name="Group 243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540" name="Arc 244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1" name="Arc 245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526" name="Arc 246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7" name="Arc 247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528" name="Group 248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538" name="Arc 24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9" name="Arc 250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9" name="Group 251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536" name="Arc 25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7" name="Arc 253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30" name="Group 254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534" name="Arc 25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5" name="Arc 256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31" name="Group 257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532" name="Arc 25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3" name="Arc 259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62" name="Group 260"/>
            <p:cNvGrpSpPr>
              <a:grpSpLocks/>
            </p:cNvGrpSpPr>
            <p:nvPr/>
          </p:nvGrpSpPr>
          <p:grpSpPr bwMode="auto">
            <a:xfrm rot="1077084">
              <a:off x="4101" y="11584"/>
              <a:ext cx="1386" cy="1178"/>
              <a:chOff x="2812" y="11848"/>
              <a:chExt cx="4070" cy="2318"/>
            </a:xfrm>
          </p:grpSpPr>
          <p:grpSp>
            <p:nvGrpSpPr>
              <p:cNvPr id="14480" name="Group 261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516" name="Arc 262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7" name="Arc 26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1" name="Group 264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514" name="Arc 26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5" name="Arc 266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2" name="Group 267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512" name="Arc 268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3" name="Arc 269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3" name="Group 270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510" name="Arc 27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1" name="Arc 272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4" name="Group 273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508" name="Arc 274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9" name="Arc 275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5" name="Group 276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506" name="Arc 277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7" name="Arc 278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6" name="Group 279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504" name="Arc 280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5" name="Arc 281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7" name="Group 282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502" name="Arc 283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3" name="Arc 28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88" name="Arc 285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9" name="Arc 286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90" name="Group 287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500" name="Arc 28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1" name="Arc 289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91" name="Group 290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498" name="Arc 291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9" name="Arc 292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92" name="Group 293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496" name="Arc 294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7" name="Arc 295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93" name="Group 296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494" name="Arc 297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5" name="Arc 298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63" name="Group 299"/>
            <p:cNvGrpSpPr>
              <a:grpSpLocks/>
            </p:cNvGrpSpPr>
            <p:nvPr/>
          </p:nvGrpSpPr>
          <p:grpSpPr bwMode="auto">
            <a:xfrm rot="-2712556">
              <a:off x="5397" y="13048"/>
              <a:ext cx="1248" cy="960"/>
              <a:chOff x="2812" y="11848"/>
              <a:chExt cx="4070" cy="2318"/>
            </a:xfrm>
          </p:grpSpPr>
          <p:grpSp>
            <p:nvGrpSpPr>
              <p:cNvPr id="14442" name="Group 300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478" name="Arc 301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9" name="Arc 302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3" name="Group 303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476" name="Arc 304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7" name="Arc 305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4" name="Group 306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474" name="Arc 307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5" name="Arc 308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5" name="Group 309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472" name="Arc 310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3" name="Arc 311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6" name="Group 312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470" name="Arc 313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1" name="Arc 314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7" name="Group 315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468" name="Arc 316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9" name="Arc 317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8" name="Group 318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466" name="Arc 319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7" name="Arc 320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9" name="Group 321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464" name="Arc 322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5" name="Arc 32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50" name="Arc 324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1" name="Arc 325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52" name="Group 326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462" name="Arc 327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3" name="Arc 328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53" name="Group 329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460" name="Arc 330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1" name="Arc 331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54" name="Group 332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458" name="Arc 333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9" name="Arc 334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55" name="Group 335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456" name="Arc 336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7" name="Arc 337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64" name="Group 338"/>
            <p:cNvGrpSpPr>
              <a:grpSpLocks/>
            </p:cNvGrpSpPr>
            <p:nvPr/>
          </p:nvGrpSpPr>
          <p:grpSpPr bwMode="auto">
            <a:xfrm rot="1077084">
              <a:off x="2781" y="11584"/>
              <a:ext cx="1080" cy="960"/>
              <a:chOff x="2812" y="11848"/>
              <a:chExt cx="4070" cy="2318"/>
            </a:xfrm>
          </p:grpSpPr>
          <p:grpSp>
            <p:nvGrpSpPr>
              <p:cNvPr id="14404" name="Group 339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440" name="Arc 340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1" name="Arc 34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05" name="Group 342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438" name="Arc 343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9" name="Arc 344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06" name="Group 345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436" name="Arc 346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7" name="Arc 347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07" name="Group 348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434" name="Arc 349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5" name="Arc 350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08" name="Group 351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432" name="Arc 352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3" name="Arc 353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09" name="Group 354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430" name="Arc 355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1" name="Arc 356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10" name="Group 357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428" name="Arc 358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9" name="Arc 359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11" name="Group 360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426" name="Arc 361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7" name="Arc 362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12" name="Arc 363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3" name="Arc 364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14" name="Group 365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424" name="Arc 366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5" name="Arc 367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15" name="Group 368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422" name="Arc 36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3" name="Arc 370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16" name="Group 371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420" name="Arc 37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1" name="Arc 373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17" name="Group 374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418" name="Arc 37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9" name="Arc 376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65" name="Group 377"/>
            <p:cNvGrpSpPr>
              <a:grpSpLocks/>
            </p:cNvGrpSpPr>
            <p:nvPr/>
          </p:nvGrpSpPr>
          <p:grpSpPr bwMode="auto">
            <a:xfrm rot="-1716229">
              <a:off x="2781" y="13144"/>
              <a:ext cx="1080" cy="960"/>
              <a:chOff x="2812" y="11848"/>
              <a:chExt cx="4070" cy="2318"/>
            </a:xfrm>
          </p:grpSpPr>
          <p:grpSp>
            <p:nvGrpSpPr>
              <p:cNvPr id="14366" name="Group 378"/>
              <p:cNvGrpSpPr>
                <a:grpSpLocks/>
              </p:cNvGrpSpPr>
              <p:nvPr/>
            </p:nvGrpSpPr>
            <p:grpSpPr bwMode="auto">
              <a:xfrm>
                <a:off x="3110" y="12237"/>
                <a:ext cx="298" cy="1820"/>
                <a:chOff x="0" y="0"/>
                <a:chExt cx="20000" cy="20000"/>
              </a:xfrm>
            </p:grpSpPr>
            <p:sp>
              <p:nvSpPr>
                <p:cNvPr id="14402" name="Arc 379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3" name="Arc 38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67" name="Group 381"/>
              <p:cNvGrpSpPr>
                <a:grpSpLocks/>
              </p:cNvGrpSpPr>
              <p:nvPr/>
            </p:nvGrpSpPr>
            <p:grpSpPr bwMode="auto">
              <a:xfrm>
                <a:off x="4398" y="11848"/>
                <a:ext cx="794" cy="215"/>
                <a:chOff x="0" y="0"/>
                <a:chExt cx="20001" cy="20000"/>
              </a:xfrm>
            </p:grpSpPr>
            <p:sp>
              <p:nvSpPr>
                <p:cNvPr id="14400" name="Arc 38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1" name="Arc 383"/>
                <p:cNvSpPr>
                  <a:spLocks/>
                </p:cNvSpPr>
                <p:nvPr/>
              </p:nvSpPr>
              <p:spPr bwMode="auto">
                <a:xfrm flipV="1">
                  <a:off x="9992" y="0"/>
                  <a:ext cx="1000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9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68" name="Group 384"/>
              <p:cNvGrpSpPr>
                <a:grpSpLocks/>
              </p:cNvGrpSpPr>
              <p:nvPr/>
            </p:nvGrpSpPr>
            <p:grpSpPr bwMode="auto">
              <a:xfrm>
                <a:off x="6186" y="12237"/>
                <a:ext cx="299" cy="1713"/>
                <a:chOff x="0" y="0"/>
                <a:chExt cx="20000" cy="19999"/>
              </a:xfrm>
            </p:grpSpPr>
            <p:sp>
              <p:nvSpPr>
                <p:cNvPr id="14398" name="Arc 385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9" name="Arc 386"/>
                <p:cNvSpPr>
                  <a:spLocks/>
                </p:cNvSpPr>
                <p:nvPr/>
              </p:nvSpPr>
              <p:spPr bwMode="auto">
                <a:xfrm flipH="1" flipV="1">
                  <a:off x="0" y="9995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69" name="Group 387"/>
              <p:cNvGrpSpPr>
                <a:grpSpLocks/>
              </p:cNvGrpSpPr>
              <p:nvPr/>
            </p:nvGrpSpPr>
            <p:grpSpPr bwMode="auto">
              <a:xfrm>
                <a:off x="5789" y="12023"/>
                <a:ext cx="299" cy="2034"/>
                <a:chOff x="0" y="0"/>
                <a:chExt cx="20000" cy="20001"/>
              </a:xfrm>
            </p:grpSpPr>
            <p:sp>
              <p:nvSpPr>
                <p:cNvPr id="14396" name="Arc 388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" name="Arc 389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0" name="Group 390"/>
              <p:cNvGrpSpPr>
                <a:grpSpLocks/>
              </p:cNvGrpSpPr>
              <p:nvPr/>
            </p:nvGrpSpPr>
            <p:grpSpPr bwMode="auto">
              <a:xfrm>
                <a:off x="2812" y="12451"/>
                <a:ext cx="199" cy="1178"/>
                <a:chOff x="0" y="1"/>
                <a:chExt cx="20000" cy="19999"/>
              </a:xfrm>
            </p:grpSpPr>
            <p:sp>
              <p:nvSpPr>
                <p:cNvPr id="14394" name="Arc 391"/>
                <p:cNvSpPr>
                  <a:spLocks/>
                </p:cNvSpPr>
                <p:nvPr/>
              </p:nvSpPr>
              <p:spPr bwMode="auto">
                <a:xfrm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5" name="Arc 392"/>
                <p:cNvSpPr>
                  <a:spLocks/>
                </p:cNvSpPr>
                <p:nvPr/>
              </p:nvSpPr>
              <p:spPr bwMode="auto">
                <a:xfrm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1" name="Group 393"/>
              <p:cNvGrpSpPr>
                <a:grpSpLocks/>
              </p:cNvGrpSpPr>
              <p:nvPr/>
            </p:nvGrpSpPr>
            <p:grpSpPr bwMode="auto">
              <a:xfrm>
                <a:off x="6683" y="12451"/>
                <a:ext cx="199" cy="1178"/>
                <a:chOff x="0" y="1"/>
                <a:chExt cx="20000" cy="19999"/>
              </a:xfrm>
            </p:grpSpPr>
            <p:sp>
              <p:nvSpPr>
                <p:cNvPr id="14392" name="Arc 394"/>
                <p:cNvSpPr>
                  <a:spLocks/>
                </p:cNvSpPr>
                <p:nvPr/>
              </p:nvSpPr>
              <p:spPr bwMode="auto">
                <a:xfrm flipH="1" flipV="1">
                  <a:off x="0" y="9994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3" name="Arc 395"/>
                <p:cNvSpPr>
                  <a:spLocks/>
                </p:cNvSpPr>
                <p:nvPr/>
              </p:nvSpPr>
              <p:spPr bwMode="auto">
                <a:xfrm flipH="1">
                  <a:off x="0" y="1"/>
                  <a:ext cx="20000" cy="10006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7 h 21600"/>
                    <a:gd name="T4" fmla="*/ 0 w 21600"/>
                    <a:gd name="T5" fmla="*/ 2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2" name="Group 396"/>
              <p:cNvGrpSpPr>
                <a:grpSpLocks/>
              </p:cNvGrpSpPr>
              <p:nvPr/>
            </p:nvGrpSpPr>
            <p:grpSpPr bwMode="auto">
              <a:xfrm>
                <a:off x="5390" y="12026"/>
                <a:ext cx="299" cy="2033"/>
                <a:chOff x="0" y="0"/>
                <a:chExt cx="20000" cy="20001"/>
              </a:xfrm>
            </p:grpSpPr>
            <p:sp>
              <p:nvSpPr>
                <p:cNvPr id="14390" name="Arc 397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1" name="Arc 398"/>
                <p:cNvSpPr>
                  <a:spLocks/>
                </p:cNvSpPr>
                <p:nvPr/>
              </p:nvSpPr>
              <p:spPr bwMode="auto">
                <a:xfrm flipH="1" flipV="1">
                  <a:off x="0" y="9997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3" name="Group 399"/>
              <p:cNvGrpSpPr>
                <a:grpSpLocks/>
              </p:cNvGrpSpPr>
              <p:nvPr/>
            </p:nvGrpSpPr>
            <p:grpSpPr bwMode="auto">
              <a:xfrm>
                <a:off x="3902" y="12115"/>
                <a:ext cx="496" cy="2051"/>
                <a:chOff x="0" y="0"/>
                <a:chExt cx="20000" cy="20000"/>
              </a:xfrm>
            </p:grpSpPr>
            <p:sp>
              <p:nvSpPr>
                <p:cNvPr id="14388" name="Arc 400"/>
                <p:cNvSpPr>
                  <a:spLocks/>
                </p:cNvSpPr>
                <p:nvPr/>
              </p:nvSpPr>
              <p:spPr bwMode="auto">
                <a:xfrm flipV="1">
                  <a:off x="0" y="9996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9" name="Arc 40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0004"/>
                </a:xfrm>
                <a:custGeom>
                  <a:avLst/>
                  <a:gdLst>
                    <a:gd name="T0" fmla="*/ 0 w 21600"/>
                    <a:gd name="T1" fmla="*/ 0 h 21600"/>
                    <a:gd name="T2" fmla="*/ 17147 w 21600"/>
                    <a:gd name="T3" fmla="*/ 2146 h 21600"/>
                    <a:gd name="T4" fmla="*/ 0 w 21600"/>
                    <a:gd name="T5" fmla="*/ 214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74" name="Arc 402"/>
              <p:cNvSpPr>
                <a:spLocks/>
              </p:cNvSpPr>
              <p:nvPr/>
            </p:nvSpPr>
            <p:spPr bwMode="auto">
              <a:xfrm flipV="1">
                <a:off x="3653" y="13114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5" name="Arc 403"/>
              <p:cNvSpPr>
                <a:spLocks/>
              </p:cNvSpPr>
              <p:nvPr/>
            </p:nvSpPr>
            <p:spPr bwMode="auto">
              <a:xfrm>
                <a:off x="3653" y="12205"/>
                <a:ext cx="299" cy="91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6" name="Group 404"/>
              <p:cNvGrpSpPr>
                <a:grpSpLocks/>
              </p:cNvGrpSpPr>
              <p:nvPr/>
            </p:nvGrpSpPr>
            <p:grpSpPr bwMode="auto">
              <a:xfrm>
                <a:off x="3653" y="13363"/>
                <a:ext cx="2466" cy="625"/>
                <a:chOff x="0" y="0"/>
                <a:chExt cx="20000" cy="20000"/>
              </a:xfrm>
            </p:grpSpPr>
            <p:sp>
              <p:nvSpPr>
                <p:cNvPr id="14386" name="Arc 40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7" name="Arc 406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7" name="Group 407"/>
              <p:cNvGrpSpPr>
                <a:grpSpLocks/>
              </p:cNvGrpSpPr>
              <p:nvPr/>
            </p:nvGrpSpPr>
            <p:grpSpPr bwMode="auto">
              <a:xfrm>
                <a:off x="3819" y="13096"/>
                <a:ext cx="2032" cy="390"/>
                <a:chOff x="0" y="0"/>
                <a:chExt cx="20000" cy="20000"/>
              </a:xfrm>
            </p:grpSpPr>
            <p:sp>
              <p:nvSpPr>
                <p:cNvPr id="14384" name="Arc 40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5" name="Arc 409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8" name="Group 410"/>
              <p:cNvGrpSpPr>
                <a:grpSpLocks/>
              </p:cNvGrpSpPr>
              <p:nvPr/>
            </p:nvGrpSpPr>
            <p:grpSpPr bwMode="auto">
              <a:xfrm>
                <a:off x="3984" y="12739"/>
                <a:ext cx="1785" cy="390"/>
                <a:chOff x="0" y="0"/>
                <a:chExt cx="20000" cy="20000"/>
              </a:xfrm>
            </p:grpSpPr>
            <p:sp>
              <p:nvSpPr>
                <p:cNvPr id="14382" name="Arc 411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3" name="Arc 412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9" name="Group 413"/>
              <p:cNvGrpSpPr>
                <a:grpSpLocks/>
              </p:cNvGrpSpPr>
              <p:nvPr/>
            </p:nvGrpSpPr>
            <p:grpSpPr bwMode="auto">
              <a:xfrm>
                <a:off x="4150" y="12115"/>
                <a:ext cx="1371" cy="480"/>
                <a:chOff x="0" y="0"/>
                <a:chExt cx="20000" cy="20000"/>
              </a:xfrm>
            </p:grpSpPr>
            <p:sp>
              <p:nvSpPr>
                <p:cNvPr id="14380" name="Arc 414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1" name="Arc 415"/>
                <p:cNvSpPr>
                  <a:spLocks/>
                </p:cNvSpPr>
                <p:nvPr/>
              </p:nvSpPr>
              <p:spPr bwMode="auto">
                <a:xfrm flipV="1">
                  <a:off x="9997" y="0"/>
                  <a:ext cx="1000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348" name="Text Box 416"/>
          <p:cNvSpPr txBox="1">
            <a:spLocks noChangeArrowheads="1"/>
          </p:cNvSpPr>
          <p:nvPr/>
        </p:nvSpPr>
        <p:spPr bwMode="auto">
          <a:xfrm>
            <a:off x="1104900" y="3619500"/>
            <a:ext cx="1600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VFM</a:t>
            </a:r>
            <a:endParaRPr lang="en-US" sz="3200"/>
          </a:p>
        </p:txBody>
      </p:sp>
      <p:sp>
        <p:nvSpPr>
          <p:cNvPr id="36257" name="Rectangle 4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Compared with Fixed Microwave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074"/>
          <p:cNvSpPr>
            <a:spLocks noChangeArrowheads="1"/>
          </p:cNvSpPr>
          <p:nvPr/>
        </p:nvSpPr>
        <p:spPr bwMode="auto">
          <a:xfrm>
            <a:off x="660400" y="990600"/>
            <a:ext cx="8458200" cy="536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b="1">
                <a:solidFill>
                  <a:srgbClr val="3333FF"/>
                </a:solidFill>
              </a:rPr>
              <a:t> </a:t>
            </a:r>
            <a:r>
              <a:rPr lang="en-US" sz="2400" b="1"/>
              <a:t>Generates heat at the </a:t>
            </a:r>
            <a:r>
              <a:rPr lang="en-US" sz="2400" b="1" u="sng"/>
              <a:t>molecular level</a:t>
            </a:r>
            <a:r>
              <a:rPr lang="en-US" sz="2400" b="1"/>
              <a:t> by forced 			oscillation of local molecular dipoles</a:t>
            </a:r>
          </a:p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sz="2400" b="1"/>
              <a:t> A material’s ability to absorb microwave depends on: 	</a:t>
            </a:r>
          </a:p>
          <a:p>
            <a:pPr>
              <a:buClr>
                <a:srgbClr val="0000FF"/>
              </a:buClr>
              <a:buFont typeface="Wingdings" pitchFamily="2" charset="2"/>
              <a:buNone/>
            </a:pPr>
            <a:r>
              <a:rPr lang="en-US" sz="2400" b="1"/>
              <a:t>	-Each materials dielectric property</a:t>
            </a:r>
          </a:p>
          <a:p>
            <a:pPr>
              <a:buClr>
                <a:srgbClr val="0000FF"/>
              </a:buClr>
              <a:buFont typeface="Wingdings" pitchFamily="2" charset="2"/>
              <a:buNone/>
            </a:pPr>
            <a:r>
              <a:rPr lang="en-US" sz="2400" b="1"/>
              <a:t>	-Frequency of microwave energy</a:t>
            </a:r>
          </a:p>
          <a:p>
            <a:pPr>
              <a:buClr>
                <a:srgbClr val="0000FF"/>
              </a:buClr>
              <a:buFont typeface="Wingdings" pitchFamily="2" charset="2"/>
              <a:buNone/>
            </a:pPr>
            <a:r>
              <a:rPr lang="en-US" sz="2400" b="1"/>
              <a:t>	-Temperature of material </a:t>
            </a:r>
          </a:p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sz="2400" b="1">
                <a:solidFill>
                  <a:srgbClr val="3333FF"/>
                </a:solidFill>
              </a:rPr>
              <a:t> </a:t>
            </a:r>
            <a:r>
              <a:rPr lang="en-US" sz="2400" b="1"/>
              <a:t>Heating is</a:t>
            </a:r>
            <a:r>
              <a:rPr lang="en-US" sz="2400" b="1">
                <a:solidFill>
                  <a:srgbClr val="3333FF"/>
                </a:solidFill>
              </a:rPr>
              <a:t> </a:t>
            </a:r>
            <a:r>
              <a:rPr lang="en-US" sz="2400" b="1">
                <a:solidFill>
                  <a:srgbClr val="100879"/>
                </a:solidFill>
              </a:rPr>
              <a:t>volumetric</a:t>
            </a:r>
            <a:r>
              <a:rPr lang="en-US" sz="2400" b="1"/>
              <a:t>, throughout the material</a:t>
            </a:r>
            <a:r>
              <a:rPr lang="en-US" b="1"/>
              <a:t>, </a:t>
            </a:r>
            <a:r>
              <a:rPr lang="en-US" sz="2400" b="1"/>
              <a:t>as compared</a:t>
            </a:r>
            <a:r>
              <a:rPr lang="en-US" sz="2400" b="1">
                <a:solidFill>
                  <a:srgbClr val="3333FF"/>
                </a:solidFill>
              </a:rPr>
              <a:t> 	</a:t>
            </a:r>
            <a:r>
              <a:rPr lang="en-US" sz="2400" b="1"/>
              <a:t>with</a:t>
            </a:r>
            <a:r>
              <a:rPr lang="en-US" sz="2400" b="1">
                <a:solidFill>
                  <a:srgbClr val="3333FF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external</a:t>
            </a:r>
            <a:r>
              <a:rPr lang="en-US" sz="2400" b="1">
                <a:solidFill>
                  <a:srgbClr val="008000"/>
                </a:solidFill>
              </a:rPr>
              <a:t> </a:t>
            </a:r>
            <a:r>
              <a:rPr lang="en-US" sz="2400" b="1"/>
              <a:t>thermal transfer in convection heat</a:t>
            </a:r>
            <a:r>
              <a:rPr lang="en-US" sz="2400" b="1">
                <a:solidFill>
                  <a:srgbClr val="3333FF"/>
                </a:solidFill>
              </a:rPr>
              <a:t> </a:t>
            </a:r>
            <a:endParaRPr lang="en-US" b="1">
              <a:solidFill>
                <a:srgbClr val="3333FF"/>
              </a:solidFill>
            </a:endParaRPr>
          </a:p>
          <a:p>
            <a:pPr>
              <a:buClr>
                <a:schemeClr val="tx2"/>
              </a:buClr>
              <a:buFont typeface="Monotype Sorts" pitchFamily="2" charset="2"/>
              <a:buChar char="u"/>
            </a:pPr>
            <a:endParaRPr lang="en-US" b="1">
              <a:solidFill>
                <a:srgbClr val="3333FF"/>
              </a:solidFill>
            </a:endParaRPr>
          </a:p>
          <a:p>
            <a:r>
              <a:rPr lang="en-US" sz="1800" b="1" u="sng"/>
              <a:t>Convection Heat</a:t>
            </a:r>
            <a:r>
              <a:rPr lang="en-US" sz="1600" b="1" u="sng"/>
              <a:t>	</a:t>
            </a:r>
            <a:r>
              <a:rPr lang="en-US" sz="1600" b="1"/>
              <a:t>		        </a:t>
            </a:r>
            <a:r>
              <a:rPr lang="en-US" sz="1800" b="1" u="sng"/>
              <a:t>Microwave Heat</a:t>
            </a:r>
            <a:endParaRPr lang="en-US" sz="1600" b="1" u="sng"/>
          </a:p>
          <a:p>
            <a:r>
              <a:rPr lang="en-US" sz="1400" b="1"/>
              <a:t>     -</a:t>
            </a:r>
            <a:r>
              <a:rPr lang="en-US" sz="1600" b="1"/>
              <a:t>Outside - In			          -Molecular level</a:t>
            </a:r>
            <a:endParaRPr lang="en-US" sz="1400" b="1"/>
          </a:p>
          <a:p>
            <a:pPr lvl="1">
              <a:buFontTx/>
              <a:buChar char="•"/>
            </a:pPr>
            <a:endParaRPr lang="en-US" b="1"/>
          </a:p>
          <a:p>
            <a:endParaRPr lang="en-US" u="sng">
              <a:solidFill>
                <a:srgbClr val="3333FF"/>
              </a:solidFill>
            </a:endParaRPr>
          </a:p>
          <a:p>
            <a:endParaRPr lang="en-US" u="sng">
              <a:solidFill>
                <a:srgbClr val="3333FF"/>
              </a:solidFill>
            </a:endParaRPr>
          </a:p>
        </p:txBody>
      </p:sp>
      <p:sp>
        <p:nvSpPr>
          <p:cNvPr id="15363" name="Oval 3075"/>
          <p:cNvSpPr>
            <a:spLocks noChangeArrowheads="1"/>
          </p:cNvSpPr>
          <p:nvPr/>
        </p:nvSpPr>
        <p:spPr bwMode="auto">
          <a:xfrm>
            <a:off x="2971800" y="4927600"/>
            <a:ext cx="1066800" cy="6858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Oval 3076"/>
          <p:cNvSpPr>
            <a:spLocks noChangeArrowheads="1"/>
          </p:cNvSpPr>
          <p:nvPr/>
        </p:nvSpPr>
        <p:spPr bwMode="auto">
          <a:xfrm>
            <a:off x="6731000" y="4800600"/>
            <a:ext cx="1066800" cy="7620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97"/>
          <p:cNvGrpSpPr>
            <a:grpSpLocks/>
          </p:cNvGrpSpPr>
          <p:nvPr/>
        </p:nvGrpSpPr>
        <p:grpSpPr bwMode="auto">
          <a:xfrm>
            <a:off x="6807200" y="4876800"/>
            <a:ext cx="762000" cy="533400"/>
            <a:chOff x="4288" y="3072"/>
            <a:chExt cx="480" cy="336"/>
          </a:xfrm>
        </p:grpSpPr>
        <p:sp>
          <p:nvSpPr>
            <p:cNvPr id="15373" name="Line 3077"/>
            <p:cNvSpPr>
              <a:spLocks noChangeShapeType="1"/>
            </p:cNvSpPr>
            <p:nvPr/>
          </p:nvSpPr>
          <p:spPr bwMode="auto">
            <a:xfrm>
              <a:off x="4432" y="3216"/>
              <a:ext cx="4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Line 3078"/>
            <p:cNvSpPr>
              <a:spLocks noChangeShapeType="1"/>
            </p:cNvSpPr>
            <p:nvPr/>
          </p:nvSpPr>
          <p:spPr bwMode="auto">
            <a:xfrm>
              <a:off x="4624" y="3168"/>
              <a:ext cx="4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Line 3079"/>
            <p:cNvSpPr>
              <a:spLocks noChangeShapeType="1"/>
            </p:cNvSpPr>
            <p:nvPr/>
          </p:nvSpPr>
          <p:spPr bwMode="auto">
            <a:xfrm>
              <a:off x="4720" y="3264"/>
              <a:ext cx="0" cy="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3080"/>
            <p:cNvSpPr>
              <a:spLocks noChangeShapeType="1"/>
            </p:cNvSpPr>
            <p:nvPr/>
          </p:nvSpPr>
          <p:spPr bwMode="auto">
            <a:xfrm>
              <a:off x="4480" y="3360"/>
              <a:ext cx="0" cy="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3081"/>
            <p:cNvSpPr>
              <a:spLocks noChangeShapeType="1"/>
            </p:cNvSpPr>
            <p:nvPr/>
          </p:nvSpPr>
          <p:spPr bwMode="auto">
            <a:xfrm>
              <a:off x="4576" y="3312"/>
              <a:ext cx="4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3082"/>
            <p:cNvSpPr>
              <a:spLocks noChangeShapeType="1"/>
            </p:cNvSpPr>
            <p:nvPr/>
          </p:nvSpPr>
          <p:spPr bwMode="auto">
            <a:xfrm flipV="1">
              <a:off x="4480" y="3072"/>
              <a:ext cx="0" cy="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Line 3083"/>
            <p:cNvSpPr>
              <a:spLocks noChangeShapeType="1"/>
            </p:cNvSpPr>
            <p:nvPr/>
          </p:nvSpPr>
          <p:spPr bwMode="auto">
            <a:xfrm flipH="1" flipV="1">
              <a:off x="4672" y="3360"/>
              <a:ext cx="48" cy="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3084"/>
            <p:cNvSpPr>
              <a:spLocks noChangeShapeType="1"/>
            </p:cNvSpPr>
            <p:nvPr/>
          </p:nvSpPr>
          <p:spPr bwMode="auto">
            <a:xfrm>
              <a:off x="4768" y="3120"/>
              <a:ext cx="0" cy="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3085"/>
            <p:cNvSpPr>
              <a:spLocks noChangeShapeType="1"/>
            </p:cNvSpPr>
            <p:nvPr/>
          </p:nvSpPr>
          <p:spPr bwMode="auto">
            <a:xfrm>
              <a:off x="4288" y="3312"/>
              <a:ext cx="0" cy="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31" name="Rectangle 309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Microwave Heating</a:t>
            </a:r>
          </a:p>
        </p:txBody>
      </p:sp>
      <p:grpSp>
        <p:nvGrpSpPr>
          <p:cNvPr id="3" name="Group 3096"/>
          <p:cNvGrpSpPr>
            <a:grpSpLocks/>
          </p:cNvGrpSpPr>
          <p:nvPr/>
        </p:nvGrpSpPr>
        <p:grpSpPr bwMode="auto">
          <a:xfrm>
            <a:off x="3187700" y="4221163"/>
            <a:ext cx="647700" cy="744537"/>
            <a:chOff x="2000" y="2747"/>
            <a:chExt cx="408" cy="469"/>
          </a:xfrm>
        </p:grpSpPr>
        <p:sp>
          <p:nvSpPr>
            <p:cNvPr id="15368" name="Line 3089"/>
            <p:cNvSpPr>
              <a:spLocks noChangeShapeType="1"/>
            </p:cNvSpPr>
            <p:nvPr/>
          </p:nvSpPr>
          <p:spPr bwMode="auto">
            <a:xfrm flipH="1">
              <a:off x="2000" y="2747"/>
              <a:ext cx="0" cy="4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Line 3092"/>
            <p:cNvSpPr>
              <a:spLocks noChangeShapeType="1"/>
            </p:cNvSpPr>
            <p:nvPr/>
          </p:nvSpPr>
          <p:spPr bwMode="auto">
            <a:xfrm flipH="1">
              <a:off x="2096" y="2779"/>
              <a:ext cx="0" cy="4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Line 3093"/>
            <p:cNvSpPr>
              <a:spLocks noChangeShapeType="1"/>
            </p:cNvSpPr>
            <p:nvPr/>
          </p:nvSpPr>
          <p:spPr bwMode="auto">
            <a:xfrm flipH="1">
              <a:off x="2192" y="2779"/>
              <a:ext cx="0" cy="4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3094"/>
            <p:cNvSpPr>
              <a:spLocks noChangeShapeType="1"/>
            </p:cNvSpPr>
            <p:nvPr/>
          </p:nvSpPr>
          <p:spPr bwMode="auto">
            <a:xfrm flipH="1">
              <a:off x="2296" y="2763"/>
              <a:ext cx="0" cy="4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Line 3095"/>
            <p:cNvSpPr>
              <a:spLocks noChangeShapeType="1"/>
            </p:cNvSpPr>
            <p:nvPr/>
          </p:nvSpPr>
          <p:spPr bwMode="auto">
            <a:xfrm flipH="1">
              <a:off x="2408" y="2803"/>
              <a:ext cx="0" cy="4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2.22222E-6 0.1222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2603500" y="1155700"/>
            <a:ext cx="4648200" cy="4572000"/>
            <a:chOff x="1488" y="1104"/>
            <a:chExt cx="3312" cy="3216"/>
          </a:xfrm>
        </p:grpSpPr>
        <p:sp>
          <p:nvSpPr>
            <p:cNvPr id="16393" name="Rectangle 3"/>
            <p:cNvSpPr>
              <a:spLocks noChangeArrowheads="1"/>
            </p:cNvSpPr>
            <p:nvPr/>
          </p:nvSpPr>
          <p:spPr bwMode="auto">
            <a:xfrm>
              <a:off x="1488" y="1104"/>
              <a:ext cx="3312" cy="3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Rectangle 4"/>
            <p:cNvSpPr>
              <a:spLocks noChangeArrowheads="1"/>
            </p:cNvSpPr>
            <p:nvPr/>
          </p:nvSpPr>
          <p:spPr bwMode="auto">
            <a:xfrm>
              <a:off x="2736" y="1248"/>
              <a:ext cx="1008" cy="624"/>
            </a:xfrm>
            <a:prstGeom prst="rect">
              <a:avLst/>
            </a:prstGeom>
            <a:solidFill>
              <a:srgbClr val="FFFF99"/>
            </a:solidFill>
            <a:ln w="50800">
              <a:solidFill>
                <a:srgbClr val="FFFF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5" name="Group 5"/>
            <p:cNvGrpSpPr>
              <a:grpSpLocks/>
            </p:cNvGrpSpPr>
            <p:nvPr/>
          </p:nvGrpSpPr>
          <p:grpSpPr bwMode="auto">
            <a:xfrm>
              <a:off x="1920" y="1440"/>
              <a:ext cx="816" cy="231"/>
              <a:chOff x="3357" y="5686"/>
              <a:chExt cx="2774" cy="979"/>
            </a:xfrm>
          </p:grpSpPr>
          <p:grpSp>
            <p:nvGrpSpPr>
              <p:cNvPr id="16738" name="Group 6"/>
              <p:cNvGrpSpPr>
                <a:grpSpLocks/>
              </p:cNvGrpSpPr>
              <p:nvPr/>
            </p:nvGrpSpPr>
            <p:grpSpPr bwMode="auto">
              <a:xfrm>
                <a:off x="3357" y="5686"/>
                <a:ext cx="1665" cy="979"/>
                <a:chOff x="0" y="0"/>
                <a:chExt cx="19995" cy="20000"/>
              </a:xfrm>
            </p:grpSpPr>
            <p:grpSp>
              <p:nvGrpSpPr>
                <p:cNvPr id="16751" name="Group 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316" cy="9987"/>
                  <a:chOff x="0" y="0"/>
                  <a:chExt cx="19993" cy="20000"/>
                </a:xfrm>
              </p:grpSpPr>
              <p:sp>
                <p:nvSpPr>
                  <p:cNvPr id="16767" name="Arc 8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5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68" name="Arc 9"/>
                  <p:cNvSpPr>
                    <a:spLocks/>
                  </p:cNvSpPr>
                  <p:nvPr/>
                </p:nvSpPr>
                <p:spPr bwMode="auto">
                  <a:xfrm>
                    <a:off x="9918" y="0"/>
                    <a:ext cx="10075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92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52" name="Group 10"/>
                <p:cNvGrpSpPr>
                  <a:grpSpLocks/>
                </p:cNvGrpSpPr>
                <p:nvPr/>
              </p:nvGrpSpPr>
              <p:grpSpPr bwMode="auto">
                <a:xfrm>
                  <a:off x="3325" y="10009"/>
                  <a:ext cx="3325" cy="9991"/>
                  <a:chOff x="0" y="2"/>
                  <a:chExt cx="20000" cy="19998"/>
                </a:xfrm>
              </p:grpSpPr>
              <p:sp>
                <p:nvSpPr>
                  <p:cNvPr id="16765" name="Arc 11"/>
                  <p:cNvSpPr>
                    <a:spLocks/>
                  </p:cNvSpPr>
                  <p:nvPr/>
                </p:nvSpPr>
                <p:spPr bwMode="auto">
                  <a:xfrm flipH="1" flipV="1">
                    <a:off x="0" y="2"/>
                    <a:ext cx="10051" cy="1999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2 h 21600"/>
                      <a:gd name="T4" fmla="*/ 0 w 21600"/>
                      <a:gd name="T5" fmla="*/ 1714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66" name="Arc 12"/>
                  <p:cNvSpPr>
                    <a:spLocks/>
                  </p:cNvSpPr>
                  <p:nvPr/>
                </p:nvSpPr>
                <p:spPr bwMode="auto">
                  <a:xfrm flipV="1">
                    <a:off x="9973" y="2"/>
                    <a:ext cx="10027" cy="1999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1 w 21600"/>
                      <a:gd name="T3" fmla="*/ 17142 h 21600"/>
                      <a:gd name="T4" fmla="*/ 0 w 21600"/>
                      <a:gd name="T5" fmla="*/ 1714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53" name="Group 13"/>
                <p:cNvGrpSpPr>
                  <a:grpSpLocks/>
                </p:cNvGrpSpPr>
                <p:nvPr/>
              </p:nvGrpSpPr>
              <p:grpSpPr bwMode="auto">
                <a:xfrm>
                  <a:off x="6641" y="0"/>
                  <a:ext cx="3347" cy="9987"/>
                  <a:chOff x="0" y="0"/>
                  <a:chExt cx="20000" cy="20000"/>
                </a:xfrm>
              </p:grpSpPr>
              <p:sp>
                <p:nvSpPr>
                  <p:cNvPr id="16763" name="Arc 14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996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64" name="Arc 15"/>
                  <p:cNvSpPr>
                    <a:spLocks/>
                  </p:cNvSpPr>
                  <p:nvPr/>
                </p:nvSpPr>
                <p:spPr bwMode="auto">
                  <a:xfrm>
                    <a:off x="10039" y="0"/>
                    <a:ext cx="996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54" name="Group 16"/>
                <p:cNvGrpSpPr>
                  <a:grpSpLocks/>
                </p:cNvGrpSpPr>
                <p:nvPr/>
              </p:nvGrpSpPr>
              <p:grpSpPr bwMode="auto">
                <a:xfrm>
                  <a:off x="9966" y="10009"/>
                  <a:ext cx="3352" cy="9991"/>
                  <a:chOff x="0" y="0"/>
                  <a:chExt cx="20005" cy="20000"/>
                </a:xfrm>
              </p:grpSpPr>
              <p:sp>
                <p:nvSpPr>
                  <p:cNvPr id="16761" name="Arc 17"/>
                  <p:cNvSpPr>
                    <a:spLocks/>
                  </p:cNvSpPr>
                  <p:nvPr/>
                </p:nvSpPr>
                <p:spPr bwMode="auto">
                  <a:xfrm flipH="1" flipV="1">
                    <a:off x="0" y="0"/>
                    <a:ext cx="9949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1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62" name="Arc 18"/>
                  <p:cNvSpPr>
                    <a:spLocks/>
                  </p:cNvSpPr>
                  <p:nvPr/>
                </p:nvSpPr>
                <p:spPr bwMode="auto">
                  <a:xfrm flipV="1">
                    <a:off x="10027" y="0"/>
                    <a:ext cx="9978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2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55" name="Group 19"/>
                <p:cNvGrpSpPr>
                  <a:grpSpLocks/>
                </p:cNvGrpSpPr>
                <p:nvPr/>
              </p:nvGrpSpPr>
              <p:grpSpPr bwMode="auto">
                <a:xfrm>
                  <a:off x="13318" y="0"/>
                  <a:ext cx="3325" cy="9987"/>
                  <a:chOff x="0" y="0"/>
                  <a:chExt cx="20000" cy="20000"/>
                </a:xfrm>
              </p:grpSpPr>
              <p:sp>
                <p:nvSpPr>
                  <p:cNvPr id="16759" name="Arc 20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27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1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60" name="Arc 21"/>
                  <p:cNvSpPr>
                    <a:spLocks/>
                  </p:cNvSpPr>
                  <p:nvPr/>
                </p:nvSpPr>
                <p:spPr bwMode="auto">
                  <a:xfrm>
                    <a:off x="9949" y="0"/>
                    <a:ext cx="1005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56" name="Group 22"/>
                <p:cNvGrpSpPr>
                  <a:grpSpLocks/>
                </p:cNvGrpSpPr>
                <p:nvPr/>
              </p:nvGrpSpPr>
              <p:grpSpPr bwMode="auto">
                <a:xfrm>
                  <a:off x="16657" y="10009"/>
                  <a:ext cx="3338" cy="9991"/>
                  <a:chOff x="6" y="0"/>
                  <a:chExt cx="19994" cy="20000"/>
                </a:xfrm>
              </p:grpSpPr>
              <p:sp>
                <p:nvSpPr>
                  <p:cNvPr id="16757" name="Arc 23"/>
                  <p:cNvSpPr>
                    <a:spLocks/>
                  </p:cNvSpPr>
                  <p:nvPr/>
                </p:nvSpPr>
                <p:spPr bwMode="auto">
                  <a:xfrm flipH="1" flipV="1">
                    <a:off x="6" y="0"/>
                    <a:ext cx="9985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34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58" name="Arc 24"/>
                  <p:cNvSpPr>
                    <a:spLocks/>
                  </p:cNvSpPr>
                  <p:nvPr/>
                </p:nvSpPr>
                <p:spPr bwMode="auto">
                  <a:xfrm flipV="1">
                    <a:off x="9991" y="0"/>
                    <a:ext cx="10009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4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739" name="Group 25"/>
              <p:cNvGrpSpPr>
                <a:grpSpLocks/>
              </p:cNvGrpSpPr>
              <p:nvPr/>
            </p:nvGrpSpPr>
            <p:grpSpPr bwMode="auto">
              <a:xfrm>
                <a:off x="5021" y="5686"/>
                <a:ext cx="278" cy="489"/>
                <a:chOff x="0" y="0"/>
                <a:chExt cx="20000" cy="20000"/>
              </a:xfrm>
            </p:grpSpPr>
            <p:sp>
              <p:nvSpPr>
                <p:cNvPr id="16749" name="Arc 26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50" name="Arc 27"/>
                <p:cNvSpPr>
                  <a:spLocks/>
                </p:cNvSpPr>
                <p:nvPr/>
              </p:nvSpPr>
              <p:spPr bwMode="auto">
                <a:xfrm>
                  <a:off x="9987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40" name="Group 28"/>
              <p:cNvGrpSpPr>
                <a:grpSpLocks/>
              </p:cNvGrpSpPr>
              <p:nvPr/>
            </p:nvGrpSpPr>
            <p:grpSpPr bwMode="auto">
              <a:xfrm>
                <a:off x="5299" y="6176"/>
                <a:ext cx="278" cy="489"/>
                <a:chOff x="0" y="0"/>
                <a:chExt cx="20000" cy="20000"/>
              </a:xfrm>
            </p:grpSpPr>
            <p:sp>
              <p:nvSpPr>
                <p:cNvPr id="16747" name="Arc 2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48" name="Arc 30"/>
                <p:cNvSpPr>
                  <a:spLocks/>
                </p:cNvSpPr>
                <p:nvPr/>
              </p:nvSpPr>
              <p:spPr bwMode="auto">
                <a:xfrm flipV="1">
                  <a:off x="9987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41" name="Group 31"/>
              <p:cNvGrpSpPr>
                <a:grpSpLocks/>
              </p:cNvGrpSpPr>
              <p:nvPr/>
            </p:nvGrpSpPr>
            <p:grpSpPr bwMode="auto">
              <a:xfrm>
                <a:off x="5575" y="5686"/>
                <a:ext cx="278" cy="489"/>
                <a:chOff x="0" y="0"/>
                <a:chExt cx="20000" cy="20000"/>
              </a:xfrm>
            </p:grpSpPr>
            <p:sp>
              <p:nvSpPr>
                <p:cNvPr id="16745" name="Arc 32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46" name="Arc 33"/>
                <p:cNvSpPr>
                  <a:spLocks/>
                </p:cNvSpPr>
                <p:nvPr/>
              </p:nvSpPr>
              <p:spPr bwMode="auto">
                <a:xfrm>
                  <a:off x="10013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42" name="Group 34"/>
              <p:cNvGrpSpPr>
                <a:grpSpLocks/>
              </p:cNvGrpSpPr>
              <p:nvPr/>
            </p:nvGrpSpPr>
            <p:grpSpPr bwMode="auto">
              <a:xfrm>
                <a:off x="5854" y="6176"/>
                <a:ext cx="277" cy="489"/>
                <a:chOff x="0" y="0"/>
                <a:chExt cx="20000" cy="20000"/>
              </a:xfrm>
            </p:grpSpPr>
            <p:sp>
              <p:nvSpPr>
                <p:cNvPr id="16743" name="Arc 3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5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78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44" name="Arc 36"/>
                <p:cNvSpPr>
                  <a:spLocks/>
                </p:cNvSpPr>
                <p:nvPr/>
              </p:nvSpPr>
              <p:spPr bwMode="auto">
                <a:xfrm flipV="1">
                  <a:off x="9973" y="0"/>
                  <a:ext cx="1002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1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396" name="Line 37"/>
            <p:cNvSpPr>
              <a:spLocks noChangeShapeType="1"/>
            </p:cNvSpPr>
            <p:nvPr/>
          </p:nvSpPr>
          <p:spPr bwMode="auto">
            <a:xfrm>
              <a:off x="2736" y="1344"/>
              <a:ext cx="1008" cy="0"/>
            </a:xfrm>
            <a:prstGeom prst="line">
              <a:avLst/>
            </a:prstGeom>
            <a:noFill/>
            <a:ln w="9525">
              <a:solidFill>
                <a:srgbClr val="0F03FB"/>
              </a:solidFill>
              <a:round/>
              <a:headEnd type="triangl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38"/>
            <p:cNvSpPr>
              <a:spLocks noChangeShapeType="1"/>
            </p:cNvSpPr>
            <p:nvPr/>
          </p:nvSpPr>
          <p:spPr bwMode="auto">
            <a:xfrm>
              <a:off x="1776" y="1536"/>
              <a:ext cx="135" cy="0"/>
            </a:xfrm>
            <a:prstGeom prst="line">
              <a:avLst/>
            </a:prstGeom>
            <a:noFill/>
            <a:ln w="9525">
              <a:solidFill>
                <a:srgbClr val="0F03FB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39"/>
            <p:cNvSpPr>
              <a:spLocks noChangeShapeType="1"/>
            </p:cNvSpPr>
            <p:nvPr/>
          </p:nvSpPr>
          <p:spPr bwMode="auto">
            <a:xfrm>
              <a:off x="4608" y="1536"/>
              <a:ext cx="135" cy="0"/>
            </a:xfrm>
            <a:prstGeom prst="line">
              <a:avLst/>
            </a:prstGeom>
            <a:noFill/>
            <a:ln w="9525">
              <a:solidFill>
                <a:srgbClr val="0F03FB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9" name="Group 40"/>
            <p:cNvGrpSpPr>
              <a:grpSpLocks/>
            </p:cNvGrpSpPr>
            <p:nvPr/>
          </p:nvGrpSpPr>
          <p:grpSpPr bwMode="auto">
            <a:xfrm>
              <a:off x="3744" y="1440"/>
              <a:ext cx="816" cy="231"/>
              <a:chOff x="3357" y="5686"/>
              <a:chExt cx="2774" cy="979"/>
            </a:xfrm>
          </p:grpSpPr>
          <p:grpSp>
            <p:nvGrpSpPr>
              <p:cNvPr id="16707" name="Group 41"/>
              <p:cNvGrpSpPr>
                <a:grpSpLocks/>
              </p:cNvGrpSpPr>
              <p:nvPr/>
            </p:nvGrpSpPr>
            <p:grpSpPr bwMode="auto">
              <a:xfrm>
                <a:off x="3357" y="5686"/>
                <a:ext cx="1665" cy="979"/>
                <a:chOff x="0" y="0"/>
                <a:chExt cx="19995" cy="20000"/>
              </a:xfrm>
            </p:grpSpPr>
            <p:grpSp>
              <p:nvGrpSpPr>
                <p:cNvPr id="16720" name="Group 4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316" cy="9987"/>
                  <a:chOff x="0" y="0"/>
                  <a:chExt cx="19993" cy="20000"/>
                </a:xfrm>
              </p:grpSpPr>
              <p:sp>
                <p:nvSpPr>
                  <p:cNvPr id="16736" name="Arc 43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5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37" name="Arc 44"/>
                  <p:cNvSpPr>
                    <a:spLocks/>
                  </p:cNvSpPr>
                  <p:nvPr/>
                </p:nvSpPr>
                <p:spPr bwMode="auto">
                  <a:xfrm>
                    <a:off x="9918" y="0"/>
                    <a:ext cx="10075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92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21" name="Group 45"/>
                <p:cNvGrpSpPr>
                  <a:grpSpLocks/>
                </p:cNvGrpSpPr>
                <p:nvPr/>
              </p:nvGrpSpPr>
              <p:grpSpPr bwMode="auto">
                <a:xfrm>
                  <a:off x="3325" y="10009"/>
                  <a:ext cx="3325" cy="9991"/>
                  <a:chOff x="0" y="2"/>
                  <a:chExt cx="20000" cy="19998"/>
                </a:xfrm>
              </p:grpSpPr>
              <p:sp>
                <p:nvSpPr>
                  <p:cNvPr id="16734" name="Arc 46"/>
                  <p:cNvSpPr>
                    <a:spLocks/>
                  </p:cNvSpPr>
                  <p:nvPr/>
                </p:nvSpPr>
                <p:spPr bwMode="auto">
                  <a:xfrm flipH="1" flipV="1">
                    <a:off x="0" y="2"/>
                    <a:ext cx="10051" cy="1999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2 h 21600"/>
                      <a:gd name="T4" fmla="*/ 0 w 21600"/>
                      <a:gd name="T5" fmla="*/ 1714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35" name="Arc 47"/>
                  <p:cNvSpPr>
                    <a:spLocks/>
                  </p:cNvSpPr>
                  <p:nvPr/>
                </p:nvSpPr>
                <p:spPr bwMode="auto">
                  <a:xfrm flipV="1">
                    <a:off x="9973" y="2"/>
                    <a:ext cx="10027" cy="1999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1 w 21600"/>
                      <a:gd name="T3" fmla="*/ 17142 h 21600"/>
                      <a:gd name="T4" fmla="*/ 0 w 21600"/>
                      <a:gd name="T5" fmla="*/ 1714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22" name="Group 48"/>
                <p:cNvGrpSpPr>
                  <a:grpSpLocks/>
                </p:cNvGrpSpPr>
                <p:nvPr/>
              </p:nvGrpSpPr>
              <p:grpSpPr bwMode="auto">
                <a:xfrm>
                  <a:off x="6641" y="0"/>
                  <a:ext cx="3347" cy="9987"/>
                  <a:chOff x="0" y="0"/>
                  <a:chExt cx="20000" cy="20000"/>
                </a:xfrm>
              </p:grpSpPr>
              <p:sp>
                <p:nvSpPr>
                  <p:cNvPr id="16732" name="Arc 49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996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33" name="Arc 50"/>
                  <p:cNvSpPr>
                    <a:spLocks/>
                  </p:cNvSpPr>
                  <p:nvPr/>
                </p:nvSpPr>
                <p:spPr bwMode="auto">
                  <a:xfrm>
                    <a:off x="10039" y="0"/>
                    <a:ext cx="996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23" name="Group 51"/>
                <p:cNvGrpSpPr>
                  <a:grpSpLocks/>
                </p:cNvGrpSpPr>
                <p:nvPr/>
              </p:nvGrpSpPr>
              <p:grpSpPr bwMode="auto">
                <a:xfrm>
                  <a:off x="9966" y="10009"/>
                  <a:ext cx="3352" cy="9991"/>
                  <a:chOff x="0" y="0"/>
                  <a:chExt cx="20005" cy="20000"/>
                </a:xfrm>
              </p:grpSpPr>
              <p:sp>
                <p:nvSpPr>
                  <p:cNvPr id="16730" name="Arc 52"/>
                  <p:cNvSpPr>
                    <a:spLocks/>
                  </p:cNvSpPr>
                  <p:nvPr/>
                </p:nvSpPr>
                <p:spPr bwMode="auto">
                  <a:xfrm flipH="1" flipV="1">
                    <a:off x="0" y="0"/>
                    <a:ext cx="9949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1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31" name="Arc 53"/>
                  <p:cNvSpPr>
                    <a:spLocks/>
                  </p:cNvSpPr>
                  <p:nvPr/>
                </p:nvSpPr>
                <p:spPr bwMode="auto">
                  <a:xfrm flipV="1">
                    <a:off x="10027" y="0"/>
                    <a:ext cx="9978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2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24" name="Group 54"/>
                <p:cNvGrpSpPr>
                  <a:grpSpLocks/>
                </p:cNvGrpSpPr>
                <p:nvPr/>
              </p:nvGrpSpPr>
              <p:grpSpPr bwMode="auto">
                <a:xfrm>
                  <a:off x="13318" y="0"/>
                  <a:ext cx="3325" cy="9987"/>
                  <a:chOff x="0" y="0"/>
                  <a:chExt cx="20000" cy="20000"/>
                </a:xfrm>
              </p:grpSpPr>
              <p:sp>
                <p:nvSpPr>
                  <p:cNvPr id="16728" name="Arc 55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27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1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29" name="Arc 56"/>
                  <p:cNvSpPr>
                    <a:spLocks/>
                  </p:cNvSpPr>
                  <p:nvPr/>
                </p:nvSpPr>
                <p:spPr bwMode="auto">
                  <a:xfrm>
                    <a:off x="9949" y="0"/>
                    <a:ext cx="1005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25" name="Group 57"/>
                <p:cNvGrpSpPr>
                  <a:grpSpLocks/>
                </p:cNvGrpSpPr>
                <p:nvPr/>
              </p:nvGrpSpPr>
              <p:grpSpPr bwMode="auto">
                <a:xfrm>
                  <a:off x="16657" y="10009"/>
                  <a:ext cx="3338" cy="9991"/>
                  <a:chOff x="6" y="0"/>
                  <a:chExt cx="19994" cy="20000"/>
                </a:xfrm>
              </p:grpSpPr>
              <p:sp>
                <p:nvSpPr>
                  <p:cNvPr id="16726" name="Arc 58"/>
                  <p:cNvSpPr>
                    <a:spLocks/>
                  </p:cNvSpPr>
                  <p:nvPr/>
                </p:nvSpPr>
                <p:spPr bwMode="auto">
                  <a:xfrm flipH="1" flipV="1">
                    <a:off x="6" y="0"/>
                    <a:ext cx="9985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34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27" name="Arc 59"/>
                  <p:cNvSpPr>
                    <a:spLocks/>
                  </p:cNvSpPr>
                  <p:nvPr/>
                </p:nvSpPr>
                <p:spPr bwMode="auto">
                  <a:xfrm flipV="1">
                    <a:off x="9991" y="0"/>
                    <a:ext cx="10009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4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708" name="Group 60"/>
              <p:cNvGrpSpPr>
                <a:grpSpLocks/>
              </p:cNvGrpSpPr>
              <p:nvPr/>
            </p:nvGrpSpPr>
            <p:grpSpPr bwMode="auto">
              <a:xfrm>
                <a:off x="5021" y="5686"/>
                <a:ext cx="278" cy="489"/>
                <a:chOff x="0" y="0"/>
                <a:chExt cx="20000" cy="20000"/>
              </a:xfrm>
            </p:grpSpPr>
            <p:sp>
              <p:nvSpPr>
                <p:cNvPr id="16718" name="Arc 6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9" name="Arc 62"/>
                <p:cNvSpPr>
                  <a:spLocks/>
                </p:cNvSpPr>
                <p:nvPr/>
              </p:nvSpPr>
              <p:spPr bwMode="auto">
                <a:xfrm>
                  <a:off x="9987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09" name="Group 63"/>
              <p:cNvGrpSpPr>
                <a:grpSpLocks/>
              </p:cNvGrpSpPr>
              <p:nvPr/>
            </p:nvGrpSpPr>
            <p:grpSpPr bwMode="auto">
              <a:xfrm>
                <a:off x="5299" y="6176"/>
                <a:ext cx="278" cy="489"/>
                <a:chOff x="0" y="0"/>
                <a:chExt cx="20000" cy="20000"/>
              </a:xfrm>
            </p:grpSpPr>
            <p:sp>
              <p:nvSpPr>
                <p:cNvPr id="16716" name="Arc 64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7" name="Arc 65"/>
                <p:cNvSpPr>
                  <a:spLocks/>
                </p:cNvSpPr>
                <p:nvPr/>
              </p:nvSpPr>
              <p:spPr bwMode="auto">
                <a:xfrm flipV="1">
                  <a:off x="9987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10" name="Group 66"/>
              <p:cNvGrpSpPr>
                <a:grpSpLocks/>
              </p:cNvGrpSpPr>
              <p:nvPr/>
            </p:nvGrpSpPr>
            <p:grpSpPr bwMode="auto">
              <a:xfrm>
                <a:off x="5575" y="5686"/>
                <a:ext cx="278" cy="489"/>
                <a:chOff x="0" y="0"/>
                <a:chExt cx="20000" cy="20000"/>
              </a:xfrm>
            </p:grpSpPr>
            <p:sp>
              <p:nvSpPr>
                <p:cNvPr id="16714" name="Arc 67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5" name="Arc 68"/>
                <p:cNvSpPr>
                  <a:spLocks/>
                </p:cNvSpPr>
                <p:nvPr/>
              </p:nvSpPr>
              <p:spPr bwMode="auto">
                <a:xfrm>
                  <a:off x="10013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11" name="Group 69"/>
              <p:cNvGrpSpPr>
                <a:grpSpLocks/>
              </p:cNvGrpSpPr>
              <p:nvPr/>
            </p:nvGrpSpPr>
            <p:grpSpPr bwMode="auto">
              <a:xfrm>
                <a:off x="5854" y="6176"/>
                <a:ext cx="277" cy="489"/>
                <a:chOff x="0" y="0"/>
                <a:chExt cx="20000" cy="20000"/>
              </a:xfrm>
            </p:grpSpPr>
            <p:sp>
              <p:nvSpPr>
                <p:cNvPr id="16712" name="Arc 70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5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78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3" name="Arc 71"/>
                <p:cNvSpPr>
                  <a:spLocks/>
                </p:cNvSpPr>
                <p:nvPr/>
              </p:nvSpPr>
              <p:spPr bwMode="auto">
                <a:xfrm flipV="1">
                  <a:off x="9973" y="0"/>
                  <a:ext cx="1002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1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00" name="Group 72"/>
            <p:cNvGrpSpPr>
              <a:grpSpLocks/>
            </p:cNvGrpSpPr>
            <p:nvPr/>
          </p:nvGrpSpPr>
          <p:grpSpPr bwMode="auto">
            <a:xfrm>
              <a:off x="3264" y="1440"/>
              <a:ext cx="480" cy="231"/>
              <a:chOff x="3357" y="5686"/>
              <a:chExt cx="2774" cy="979"/>
            </a:xfrm>
          </p:grpSpPr>
          <p:grpSp>
            <p:nvGrpSpPr>
              <p:cNvPr id="16676" name="Group 73"/>
              <p:cNvGrpSpPr>
                <a:grpSpLocks/>
              </p:cNvGrpSpPr>
              <p:nvPr/>
            </p:nvGrpSpPr>
            <p:grpSpPr bwMode="auto">
              <a:xfrm>
                <a:off x="3357" y="5686"/>
                <a:ext cx="1665" cy="979"/>
                <a:chOff x="0" y="0"/>
                <a:chExt cx="19995" cy="20000"/>
              </a:xfrm>
            </p:grpSpPr>
            <p:grpSp>
              <p:nvGrpSpPr>
                <p:cNvPr id="16689" name="Group 7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316" cy="9987"/>
                  <a:chOff x="0" y="0"/>
                  <a:chExt cx="19993" cy="20000"/>
                </a:xfrm>
              </p:grpSpPr>
              <p:sp>
                <p:nvSpPr>
                  <p:cNvPr id="16705" name="Arc 75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5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06" name="Arc 76"/>
                  <p:cNvSpPr>
                    <a:spLocks/>
                  </p:cNvSpPr>
                  <p:nvPr/>
                </p:nvSpPr>
                <p:spPr bwMode="auto">
                  <a:xfrm>
                    <a:off x="9918" y="0"/>
                    <a:ext cx="10075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92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0" name="Group 77"/>
                <p:cNvGrpSpPr>
                  <a:grpSpLocks/>
                </p:cNvGrpSpPr>
                <p:nvPr/>
              </p:nvGrpSpPr>
              <p:grpSpPr bwMode="auto">
                <a:xfrm>
                  <a:off x="3325" y="10009"/>
                  <a:ext cx="3325" cy="9991"/>
                  <a:chOff x="0" y="2"/>
                  <a:chExt cx="20000" cy="19998"/>
                </a:xfrm>
              </p:grpSpPr>
              <p:sp>
                <p:nvSpPr>
                  <p:cNvPr id="16703" name="Arc 78"/>
                  <p:cNvSpPr>
                    <a:spLocks/>
                  </p:cNvSpPr>
                  <p:nvPr/>
                </p:nvSpPr>
                <p:spPr bwMode="auto">
                  <a:xfrm flipH="1" flipV="1">
                    <a:off x="0" y="2"/>
                    <a:ext cx="10051" cy="1999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2 h 21600"/>
                      <a:gd name="T4" fmla="*/ 0 w 21600"/>
                      <a:gd name="T5" fmla="*/ 1714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04" name="Arc 79"/>
                  <p:cNvSpPr>
                    <a:spLocks/>
                  </p:cNvSpPr>
                  <p:nvPr/>
                </p:nvSpPr>
                <p:spPr bwMode="auto">
                  <a:xfrm flipV="1">
                    <a:off x="9973" y="2"/>
                    <a:ext cx="10027" cy="1999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1 w 21600"/>
                      <a:gd name="T3" fmla="*/ 17142 h 21600"/>
                      <a:gd name="T4" fmla="*/ 0 w 21600"/>
                      <a:gd name="T5" fmla="*/ 1714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1" name="Group 80"/>
                <p:cNvGrpSpPr>
                  <a:grpSpLocks/>
                </p:cNvGrpSpPr>
                <p:nvPr/>
              </p:nvGrpSpPr>
              <p:grpSpPr bwMode="auto">
                <a:xfrm>
                  <a:off x="6641" y="0"/>
                  <a:ext cx="3347" cy="9987"/>
                  <a:chOff x="0" y="0"/>
                  <a:chExt cx="20000" cy="20000"/>
                </a:xfrm>
              </p:grpSpPr>
              <p:sp>
                <p:nvSpPr>
                  <p:cNvPr id="16701" name="Arc 81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996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02" name="Arc 82"/>
                  <p:cNvSpPr>
                    <a:spLocks/>
                  </p:cNvSpPr>
                  <p:nvPr/>
                </p:nvSpPr>
                <p:spPr bwMode="auto">
                  <a:xfrm>
                    <a:off x="10039" y="0"/>
                    <a:ext cx="996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2" name="Group 83"/>
                <p:cNvGrpSpPr>
                  <a:grpSpLocks/>
                </p:cNvGrpSpPr>
                <p:nvPr/>
              </p:nvGrpSpPr>
              <p:grpSpPr bwMode="auto">
                <a:xfrm>
                  <a:off x="9966" y="10009"/>
                  <a:ext cx="3352" cy="9991"/>
                  <a:chOff x="0" y="0"/>
                  <a:chExt cx="20005" cy="20000"/>
                </a:xfrm>
              </p:grpSpPr>
              <p:sp>
                <p:nvSpPr>
                  <p:cNvPr id="16699" name="Arc 84"/>
                  <p:cNvSpPr>
                    <a:spLocks/>
                  </p:cNvSpPr>
                  <p:nvPr/>
                </p:nvSpPr>
                <p:spPr bwMode="auto">
                  <a:xfrm flipH="1" flipV="1">
                    <a:off x="0" y="0"/>
                    <a:ext cx="9949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1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700" name="Arc 85"/>
                  <p:cNvSpPr>
                    <a:spLocks/>
                  </p:cNvSpPr>
                  <p:nvPr/>
                </p:nvSpPr>
                <p:spPr bwMode="auto">
                  <a:xfrm flipV="1">
                    <a:off x="10027" y="0"/>
                    <a:ext cx="9978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2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3" name="Group 86"/>
                <p:cNvGrpSpPr>
                  <a:grpSpLocks/>
                </p:cNvGrpSpPr>
                <p:nvPr/>
              </p:nvGrpSpPr>
              <p:grpSpPr bwMode="auto">
                <a:xfrm>
                  <a:off x="13318" y="0"/>
                  <a:ext cx="3325" cy="9987"/>
                  <a:chOff x="0" y="0"/>
                  <a:chExt cx="20000" cy="20000"/>
                </a:xfrm>
              </p:grpSpPr>
              <p:sp>
                <p:nvSpPr>
                  <p:cNvPr id="16697" name="Arc 87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27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1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98" name="Arc 88"/>
                  <p:cNvSpPr>
                    <a:spLocks/>
                  </p:cNvSpPr>
                  <p:nvPr/>
                </p:nvSpPr>
                <p:spPr bwMode="auto">
                  <a:xfrm>
                    <a:off x="9949" y="0"/>
                    <a:ext cx="1005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94" name="Group 89"/>
                <p:cNvGrpSpPr>
                  <a:grpSpLocks/>
                </p:cNvGrpSpPr>
                <p:nvPr/>
              </p:nvGrpSpPr>
              <p:grpSpPr bwMode="auto">
                <a:xfrm>
                  <a:off x="16657" y="10009"/>
                  <a:ext cx="3338" cy="9991"/>
                  <a:chOff x="6" y="0"/>
                  <a:chExt cx="19994" cy="20000"/>
                </a:xfrm>
              </p:grpSpPr>
              <p:sp>
                <p:nvSpPr>
                  <p:cNvPr id="16695" name="Arc 90"/>
                  <p:cNvSpPr>
                    <a:spLocks/>
                  </p:cNvSpPr>
                  <p:nvPr/>
                </p:nvSpPr>
                <p:spPr bwMode="auto">
                  <a:xfrm flipH="1" flipV="1">
                    <a:off x="6" y="0"/>
                    <a:ext cx="9985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34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96" name="Arc 91"/>
                  <p:cNvSpPr>
                    <a:spLocks/>
                  </p:cNvSpPr>
                  <p:nvPr/>
                </p:nvSpPr>
                <p:spPr bwMode="auto">
                  <a:xfrm flipV="1">
                    <a:off x="9991" y="0"/>
                    <a:ext cx="10009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4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677" name="Group 92"/>
              <p:cNvGrpSpPr>
                <a:grpSpLocks/>
              </p:cNvGrpSpPr>
              <p:nvPr/>
            </p:nvGrpSpPr>
            <p:grpSpPr bwMode="auto">
              <a:xfrm>
                <a:off x="5021" y="5686"/>
                <a:ext cx="278" cy="489"/>
                <a:chOff x="0" y="0"/>
                <a:chExt cx="20000" cy="20000"/>
              </a:xfrm>
            </p:grpSpPr>
            <p:sp>
              <p:nvSpPr>
                <p:cNvPr id="16687" name="Arc 93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8" name="Arc 94"/>
                <p:cNvSpPr>
                  <a:spLocks/>
                </p:cNvSpPr>
                <p:nvPr/>
              </p:nvSpPr>
              <p:spPr bwMode="auto">
                <a:xfrm>
                  <a:off x="9987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78" name="Group 95"/>
              <p:cNvGrpSpPr>
                <a:grpSpLocks/>
              </p:cNvGrpSpPr>
              <p:nvPr/>
            </p:nvGrpSpPr>
            <p:grpSpPr bwMode="auto">
              <a:xfrm>
                <a:off x="5299" y="6176"/>
                <a:ext cx="278" cy="489"/>
                <a:chOff x="0" y="0"/>
                <a:chExt cx="20000" cy="20000"/>
              </a:xfrm>
            </p:grpSpPr>
            <p:sp>
              <p:nvSpPr>
                <p:cNvPr id="16685" name="Arc 96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6" name="Arc 97"/>
                <p:cNvSpPr>
                  <a:spLocks/>
                </p:cNvSpPr>
                <p:nvPr/>
              </p:nvSpPr>
              <p:spPr bwMode="auto">
                <a:xfrm flipV="1">
                  <a:off x="9987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79" name="Group 98"/>
              <p:cNvGrpSpPr>
                <a:grpSpLocks/>
              </p:cNvGrpSpPr>
              <p:nvPr/>
            </p:nvGrpSpPr>
            <p:grpSpPr bwMode="auto">
              <a:xfrm>
                <a:off x="5575" y="5686"/>
                <a:ext cx="278" cy="489"/>
                <a:chOff x="0" y="0"/>
                <a:chExt cx="20000" cy="20000"/>
              </a:xfrm>
            </p:grpSpPr>
            <p:sp>
              <p:nvSpPr>
                <p:cNvPr id="16683" name="Arc 99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4" name="Arc 100"/>
                <p:cNvSpPr>
                  <a:spLocks/>
                </p:cNvSpPr>
                <p:nvPr/>
              </p:nvSpPr>
              <p:spPr bwMode="auto">
                <a:xfrm>
                  <a:off x="10013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80" name="Group 101"/>
              <p:cNvGrpSpPr>
                <a:grpSpLocks/>
              </p:cNvGrpSpPr>
              <p:nvPr/>
            </p:nvGrpSpPr>
            <p:grpSpPr bwMode="auto">
              <a:xfrm>
                <a:off x="5854" y="6176"/>
                <a:ext cx="277" cy="489"/>
                <a:chOff x="0" y="0"/>
                <a:chExt cx="20000" cy="20000"/>
              </a:xfrm>
            </p:grpSpPr>
            <p:sp>
              <p:nvSpPr>
                <p:cNvPr id="16681" name="Arc 10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5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78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2" name="Arc 103"/>
                <p:cNvSpPr>
                  <a:spLocks/>
                </p:cNvSpPr>
                <p:nvPr/>
              </p:nvSpPr>
              <p:spPr bwMode="auto">
                <a:xfrm flipV="1">
                  <a:off x="9973" y="0"/>
                  <a:ext cx="1002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1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01" name="Group 104"/>
            <p:cNvGrpSpPr>
              <a:grpSpLocks/>
            </p:cNvGrpSpPr>
            <p:nvPr/>
          </p:nvGrpSpPr>
          <p:grpSpPr bwMode="auto">
            <a:xfrm>
              <a:off x="2736" y="1440"/>
              <a:ext cx="528" cy="231"/>
              <a:chOff x="3357" y="5686"/>
              <a:chExt cx="2774" cy="979"/>
            </a:xfrm>
          </p:grpSpPr>
          <p:grpSp>
            <p:nvGrpSpPr>
              <p:cNvPr id="16645" name="Group 105"/>
              <p:cNvGrpSpPr>
                <a:grpSpLocks/>
              </p:cNvGrpSpPr>
              <p:nvPr/>
            </p:nvGrpSpPr>
            <p:grpSpPr bwMode="auto">
              <a:xfrm>
                <a:off x="3357" y="5686"/>
                <a:ext cx="1665" cy="979"/>
                <a:chOff x="0" y="0"/>
                <a:chExt cx="19995" cy="20000"/>
              </a:xfrm>
            </p:grpSpPr>
            <p:grpSp>
              <p:nvGrpSpPr>
                <p:cNvPr id="16658" name="Group 10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316" cy="9987"/>
                  <a:chOff x="0" y="0"/>
                  <a:chExt cx="19993" cy="20000"/>
                </a:xfrm>
              </p:grpSpPr>
              <p:sp>
                <p:nvSpPr>
                  <p:cNvPr id="16674" name="Arc 107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5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75" name="Arc 108"/>
                  <p:cNvSpPr>
                    <a:spLocks/>
                  </p:cNvSpPr>
                  <p:nvPr/>
                </p:nvSpPr>
                <p:spPr bwMode="auto">
                  <a:xfrm>
                    <a:off x="9918" y="0"/>
                    <a:ext cx="10075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92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59" name="Group 109"/>
                <p:cNvGrpSpPr>
                  <a:grpSpLocks/>
                </p:cNvGrpSpPr>
                <p:nvPr/>
              </p:nvGrpSpPr>
              <p:grpSpPr bwMode="auto">
                <a:xfrm>
                  <a:off x="3325" y="10009"/>
                  <a:ext cx="3325" cy="9991"/>
                  <a:chOff x="0" y="2"/>
                  <a:chExt cx="20000" cy="19998"/>
                </a:xfrm>
              </p:grpSpPr>
              <p:sp>
                <p:nvSpPr>
                  <p:cNvPr id="16672" name="Arc 110"/>
                  <p:cNvSpPr>
                    <a:spLocks/>
                  </p:cNvSpPr>
                  <p:nvPr/>
                </p:nvSpPr>
                <p:spPr bwMode="auto">
                  <a:xfrm flipH="1" flipV="1">
                    <a:off x="0" y="2"/>
                    <a:ext cx="10051" cy="1999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2 h 21600"/>
                      <a:gd name="T4" fmla="*/ 0 w 21600"/>
                      <a:gd name="T5" fmla="*/ 1714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73" name="Arc 111"/>
                  <p:cNvSpPr>
                    <a:spLocks/>
                  </p:cNvSpPr>
                  <p:nvPr/>
                </p:nvSpPr>
                <p:spPr bwMode="auto">
                  <a:xfrm flipV="1">
                    <a:off x="9973" y="2"/>
                    <a:ext cx="10027" cy="1999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1 w 21600"/>
                      <a:gd name="T3" fmla="*/ 17142 h 21600"/>
                      <a:gd name="T4" fmla="*/ 0 w 21600"/>
                      <a:gd name="T5" fmla="*/ 1714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60" name="Group 112"/>
                <p:cNvGrpSpPr>
                  <a:grpSpLocks/>
                </p:cNvGrpSpPr>
                <p:nvPr/>
              </p:nvGrpSpPr>
              <p:grpSpPr bwMode="auto">
                <a:xfrm>
                  <a:off x="6641" y="0"/>
                  <a:ext cx="3347" cy="9987"/>
                  <a:chOff x="0" y="0"/>
                  <a:chExt cx="20000" cy="20000"/>
                </a:xfrm>
              </p:grpSpPr>
              <p:sp>
                <p:nvSpPr>
                  <p:cNvPr id="16670" name="Arc 113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996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71" name="Arc 114"/>
                  <p:cNvSpPr>
                    <a:spLocks/>
                  </p:cNvSpPr>
                  <p:nvPr/>
                </p:nvSpPr>
                <p:spPr bwMode="auto">
                  <a:xfrm>
                    <a:off x="10039" y="0"/>
                    <a:ext cx="996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61" name="Group 115"/>
                <p:cNvGrpSpPr>
                  <a:grpSpLocks/>
                </p:cNvGrpSpPr>
                <p:nvPr/>
              </p:nvGrpSpPr>
              <p:grpSpPr bwMode="auto">
                <a:xfrm>
                  <a:off x="9966" y="10009"/>
                  <a:ext cx="3352" cy="9991"/>
                  <a:chOff x="0" y="0"/>
                  <a:chExt cx="20005" cy="20000"/>
                </a:xfrm>
              </p:grpSpPr>
              <p:sp>
                <p:nvSpPr>
                  <p:cNvPr id="16668" name="Arc 116"/>
                  <p:cNvSpPr>
                    <a:spLocks/>
                  </p:cNvSpPr>
                  <p:nvPr/>
                </p:nvSpPr>
                <p:spPr bwMode="auto">
                  <a:xfrm flipH="1" flipV="1">
                    <a:off x="0" y="0"/>
                    <a:ext cx="9949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11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69" name="Arc 117"/>
                  <p:cNvSpPr>
                    <a:spLocks/>
                  </p:cNvSpPr>
                  <p:nvPr/>
                </p:nvSpPr>
                <p:spPr bwMode="auto">
                  <a:xfrm flipV="1">
                    <a:off x="10027" y="0"/>
                    <a:ext cx="9978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2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62" name="Group 118"/>
                <p:cNvGrpSpPr>
                  <a:grpSpLocks/>
                </p:cNvGrpSpPr>
                <p:nvPr/>
              </p:nvGrpSpPr>
              <p:grpSpPr bwMode="auto">
                <a:xfrm>
                  <a:off x="13318" y="0"/>
                  <a:ext cx="3325" cy="9987"/>
                  <a:chOff x="0" y="0"/>
                  <a:chExt cx="20000" cy="20000"/>
                </a:xfrm>
              </p:grpSpPr>
              <p:sp>
                <p:nvSpPr>
                  <p:cNvPr id="16666" name="Arc 119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27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1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67" name="Arc 120"/>
                  <p:cNvSpPr>
                    <a:spLocks/>
                  </p:cNvSpPr>
                  <p:nvPr/>
                </p:nvSpPr>
                <p:spPr bwMode="auto">
                  <a:xfrm>
                    <a:off x="9949" y="0"/>
                    <a:ext cx="10051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7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63" name="Group 121"/>
                <p:cNvGrpSpPr>
                  <a:grpSpLocks/>
                </p:cNvGrpSpPr>
                <p:nvPr/>
              </p:nvGrpSpPr>
              <p:grpSpPr bwMode="auto">
                <a:xfrm>
                  <a:off x="16657" y="10009"/>
                  <a:ext cx="3338" cy="9991"/>
                  <a:chOff x="6" y="0"/>
                  <a:chExt cx="19994" cy="20000"/>
                </a:xfrm>
              </p:grpSpPr>
              <p:sp>
                <p:nvSpPr>
                  <p:cNvPr id="16664" name="Arc 122"/>
                  <p:cNvSpPr>
                    <a:spLocks/>
                  </p:cNvSpPr>
                  <p:nvPr/>
                </p:nvSpPr>
                <p:spPr bwMode="auto">
                  <a:xfrm flipH="1" flipV="1">
                    <a:off x="6" y="0"/>
                    <a:ext cx="9985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34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665" name="Arc 123"/>
                  <p:cNvSpPr>
                    <a:spLocks/>
                  </p:cNvSpPr>
                  <p:nvPr/>
                </p:nvSpPr>
                <p:spPr bwMode="auto">
                  <a:xfrm flipV="1">
                    <a:off x="9991" y="0"/>
                    <a:ext cx="10009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4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F03FB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646" name="Group 124"/>
              <p:cNvGrpSpPr>
                <a:grpSpLocks/>
              </p:cNvGrpSpPr>
              <p:nvPr/>
            </p:nvGrpSpPr>
            <p:grpSpPr bwMode="auto">
              <a:xfrm>
                <a:off x="5021" y="5686"/>
                <a:ext cx="278" cy="489"/>
                <a:chOff x="0" y="0"/>
                <a:chExt cx="20000" cy="20000"/>
              </a:xfrm>
            </p:grpSpPr>
            <p:sp>
              <p:nvSpPr>
                <p:cNvPr id="16656" name="Arc 125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7" name="Arc 126"/>
                <p:cNvSpPr>
                  <a:spLocks/>
                </p:cNvSpPr>
                <p:nvPr/>
              </p:nvSpPr>
              <p:spPr bwMode="auto">
                <a:xfrm>
                  <a:off x="9987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47" name="Group 127"/>
              <p:cNvGrpSpPr>
                <a:grpSpLocks/>
              </p:cNvGrpSpPr>
              <p:nvPr/>
            </p:nvGrpSpPr>
            <p:grpSpPr bwMode="auto">
              <a:xfrm>
                <a:off x="5299" y="6176"/>
                <a:ext cx="278" cy="489"/>
                <a:chOff x="0" y="0"/>
                <a:chExt cx="20000" cy="20000"/>
              </a:xfrm>
            </p:grpSpPr>
            <p:sp>
              <p:nvSpPr>
                <p:cNvPr id="16654" name="Arc 12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5" name="Arc 129"/>
                <p:cNvSpPr>
                  <a:spLocks/>
                </p:cNvSpPr>
                <p:nvPr/>
              </p:nvSpPr>
              <p:spPr bwMode="auto">
                <a:xfrm flipV="1">
                  <a:off x="9987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48" name="Group 130"/>
              <p:cNvGrpSpPr>
                <a:grpSpLocks/>
              </p:cNvGrpSpPr>
              <p:nvPr/>
            </p:nvGrpSpPr>
            <p:grpSpPr bwMode="auto">
              <a:xfrm>
                <a:off x="5575" y="5686"/>
                <a:ext cx="278" cy="489"/>
                <a:chOff x="0" y="0"/>
                <a:chExt cx="20000" cy="20000"/>
              </a:xfrm>
            </p:grpSpPr>
            <p:sp>
              <p:nvSpPr>
                <p:cNvPr id="16652" name="Arc 13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1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52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3" name="Arc 132"/>
                <p:cNvSpPr>
                  <a:spLocks/>
                </p:cNvSpPr>
                <p:nvPr/>
              </p:nvSpPr>
              <p:spPr bwMode="auto">
                <a:xfrm>
                  <a:off x="10013" y="0"/>
                  <a:ext cx="998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3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49" name="Group 133"/>
              <p:cNvGrpSpPr>
                <a:grpSpLocks/>
              </p:cNvGrpSpPr>
              <p:nvPr/>
            </p:nvGrpSpPr>
            <p:grpSpPr bwMode="auto">
              <a:xfrm>
                <a:off x="5854" y="6176"/>
                <a:ext cx="277" cy="489"/>
                <a:chOff x="0" y="0"/>
                <a:chExt cx="20000" cy="20000"/>
              </a:xfrm>
            </p:grpSpPr>
            <p:sp>
              <p:nvSpPr>
                <p:cNvPr id="16650" name="Arc 134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53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78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1" name="Arc 135"/>
                <p:cNvSpPr>
                  <a:spLocks/>
                </p:cNvSpPr>
                <p:nvPr/>
              </p:nvSpPr>
              <p:spPr bwMode="auto">
                <a:xfrm flipV="1">
                  <a:off x="9973" y="0"/>
                  <a:ext cx="1002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1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F03F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402" name="Rectangle 136"/>
            <p:cNvSpPr>
              <a:spLocks noChangeArrowheads="1"/>
            </p:cNvSpPr>
            <p:nvPr/>
          </p:nvSpPr>
          <p:spPr bwMode="auto">
            <a:xfrm>
              <a:off x="2736" y="3504"/>
              <a:ext cx="1008" cy="624"/>
            </a:xfrm>
            <a:prstGeom prst="rect">
              <a:avLst/>
            </a:prstGeom>
            <a:solidFill>
              <a:srgbClr val="CCCCFF"/>
            </a:solidFill>
            <a:ln w="50800">
              <a:solidFill>
                <a:srgbClr val="CC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03" name="Group 137"/>
            <p:cNvGrpSpPr>
              <a:grpSpLocks/>
            </p:cNvGrpSpPr>
            <p:nvPr/>
          </p:nvGrpSpPr>
          <p:grpSpPr bwMode="auto">
            <a:xfrm rot="-1228260">
              <a:off x="1680" y="3840"/>
              <a:ext cx="1129" cy="231"/>
              <a:chOff x="3357" y="7108"/>
              <a:chExt cx="3051" cy="979"/>
            </a:xfrm>
          </p:grpSpPr>
          <p:grpSp>
            <p:nvGrpSpPr>
              <p:cNvPr id="16579" name="Group 138"/>
              <p:cNvGrpSpPr>
                <a:grpSpLocks/>
              </p:cNvGrpSpPr>
              <p:nvPr/>
            </p:nvGrpSpPr>
            <p:grpSpPr bwMode="auto">
              <a:xfrm>
                <a:off x="3357" y="7108"/>
                <a:ext cx="138" cy="489"/>
                <a:chOff x="0" y="0"/>
                <a:chExt cx="20000" cy="20000"/>
              </a:xfrm>
            </p:grpSpPr>
            <p:sp>
              <p:nvSpPr>
                <p:cNvPr id="16643" name="Arc 139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44" name="Arc 140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0" name="Group 141"/>
              <p:cNvGrpSpPr>
                <a:grpSpLocks/>
              </p:cNvGrpSpPr>
              <p:nvPr/>
            </p:nvGrpSpPr>
            <p:grpSpPr bwMode="auto">
              <a:xfrm>
                <a:off x="3494" y="7598"/>
                <a:ext cx="139" cy="489"/>
                <a:chOff x="0" y="0"/>
                <a:chExt cx="20000" cy="20000"/>
              </a:xfrm>
            </p:grpSpPr>
            <p:sp>
              <p:nvSpPr>
                <p:cNvPr id="16641" name="Arc 14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42" name="Arc 143"/>
                <p:cNvSpPr>
                  <a:spLocks/>
                </p:cNvSpPr>
                <p:nvPr/>
              </p:nvSpPr>
              <p:spPr bwMode="auto">
                <a:xfrm flipV="1"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1" name="Group 144"/>
              <p:cNvGrpSpPr>
                <a:grpSpLocks/>
              </p:cNvGrpSpPr>
              <p:nvPr/>
            </p:nvGrpSpPr>
            <p:grpSpPr bwMode="auto">
              <a:xfrm>
                <a:off x="3633" y="7108"/>
                <a:ext cx="139" cy="489"/>
                <a:chOff x="0" y="0"/>
                <a:chExt cx="20000" cy="20000"/>
              </a:xfrm>
            </p:grpSpPr>
            <p:sp>
              <p:nvSpPr>
                <p:cNvPr id="16639" name="Arc 145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894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76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40" name="Arc 146"/>
                <p:cNvSpPr>
                  <a:spLocks/>
                </p:cNvSpPr>
                <p:nvPr/>
              </p:nvSpPr>
              <p:spPr bwMode="auto">
                <a:xfrm>
                  <a:off x="10053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2" name="Group 147"/>
              <p:cNvGrpSpPr>
                <a:grpSpLocks/>
              </p:cNvGrpSpPr>
              <p:nvPr/>
            </p:nvGrpSpPr>
            <p:grpSpPr bwMode="auto">
              <a:xfrm>
                <a:off x="3772" y="7598"/>
                <a:ext cx="139" cy="489"/>
                <a:chOff x="0" y="0"/>
                <a:chExt cx="20000" cy="20000"/>
              </a:xfrm>
            </p:grpSpPr>
            <p:sp>
              <p:nvSpPr>
                <p:cNvPr id="16637" name="Arc 14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8" name="Arc 149"/>
                <p:cNvSpPr>
                  <a:spLocks/>
                </p:cNvSpPr>
                <p:nvPr/>
              </p:nvSpPr>
              <p:spPr bwMode="auto">
                <a:xfrm flipV="1">
                  <a:off x="10106" y="0"/>
                  <a:ext cx="9894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76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3" name="Group 150"/>
              <p:cNvGrpSpPr>
                <a:grpSpLocks/>
              </p:cNvGrpSpPr>
              <p:nvPr/>
            </p:nvGrpSpPr>
            <p:grpSpPr bwMode="auto">
              <a:xfrm>
                <a:off x="3911" y="7108"/>
                <a:ext cx="138" cy="489"/>
                <a:chOff x="0" y="0"/>
                <a:chExt cx="20000" cy="20000"/>
              </a:xfrm>
            </p:grpSpPr>
            <p:sp>
              <p:nvSpPr>
                <p:cNvPr id="16635" name="Arc 15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6" name="Arc 152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4" name="Group 153"/>
              <p:cNvGrpSpPr>
                <a:grpSpLocks/>
              </p:cNvGrpSpPr>
              <p:nvPr/>
            </p:nvGrpSpPr>
            <p:grpSpPr bwMode="auto">
              <a:xfrm>
                <a:off x="4050" y="7598"/>
                <a:ext cx="139" cy="489"/>
                <a:chOff x="0" y="0"/>
                <a:chExt cx="20000" cy="20000"/>
              </a:xfrm>
            </p:grpSpPr>
            <p:sp>
              <p:nvSpPr>
                <p:cNvPr id="16633" name="Arc 154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4" name="Arc 155"/>
                <p:cNvSpPr>
                  <a:spLocks/>
                </p:cNvSpPr>
                <p:nvPr/>
              </p:nvSpPr>
              <p:spPr bwMode="auto">
                <a:xfrm flipV="1">
                  <a:off x="10106" y="0"/>
                  <a:ext cx="9894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76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5" name="Group 156"/>
              <p:cNvGrpSpPr>
                <a:grpSpLocks/>
              </p:cNvGrpSpPr>
              <p:nvPr/>
            </p:nvGrpSpPr>
            <p:grpSpPr bwMode="auto">
              <a:xfrm>
                <a:off x="4188" y="7108"/>
                <a:ext cx="139" cy="489"/>
                <a:chOff x="0" y="0"/>
                <a:chExt cx="20000" cy="20000"/>
              </a:xfrm>
            </p:grpSpPr>
            <p:sp>
              <p:nvSpPr>
                <p:cNvPr id="16631" name="Arc 157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2" name="Arc 158"/>
                <p:cNvSpPr>
                  <a:spLocks/>
                </p:cNvSpPr>
                <p:nvPr/>
              </p:nvSpPr>
              <p:spPr bwMode="auto">
                <a:xfrm>
                  <a:off x="10053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6" name="Group 159"/>
              <p:cNvGrpSpPr>
                <a:grpSpLocks/>
              </p:cNvGrpSpPr>
              <p:nvPr/>
            </p:nvGrpSpPr>
            <p:grpSpPr bwMode="auto">
              <a:xfrm>
                <a:off x="4327" y="7598"/>
                <a:ext cx="139" cy="489"/>
                <a:chOff x="0" y="0"/>
                <a:chExt cx="20000" cy="20000"/>
              </a:xfrm>
            </p:grpSpPr>
            <p:sp>
              <p:nvSpPr>
                <p:cNvPr id="16629" name="Arc 160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0" name="Arc 161"/>
                <p:cNvSpPr>
                  <a:spLocks/>
                </p:cNvSpPr>
                <p:nvPr/>
              </p:nvSpPr>
              <p:spPr bwMode="auto">
                <a:xfrm flipV="1"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7" name="Group 162"/>
              <p:cNvGrpSpPr>
                <a:grpSpLocks/>
              </p:cNvGrpSpPr>
              <p:nvPr/>
            </p:nvGrpSpPr>
            <p:grpSpPr bwMode="auto">
              <a:xfrm>
                <a:off x="4466" y="7108"/>
                <a:ext cx="139" cy="489"/>
                <a:chOff x="0" y="0"/>
                <a:chExt cx="20000" cy="20000"/>
              </a:xfrm>
            </p:grpSpPr>
            <p:sp>
              <p:nvSpPr>
                <p:cNvPr id="16627" name="Arc 163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8" name="Arc 164"/>
                <p:cNvSpPr>
                  <a:spLocks/>
                </p:cNvSpPr>
                <p:nvPr/>
              </p:nvSpPr>
              <p:spPr bwMode="auto">
                <a:xfrm>
                  <a:off x="10053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8" name="Group 165"/>
              <p:cNvGrpSpPr>
                <a:grpSpLocks/>
              </p:cNvGrpSpPr>
              <p:nvPr/>
            </p:nvGrpSpPr>
            <p:grpSpPr bwMode="auto">
              <a:xfrm>
                <a:off x="4605" y="7598"/>
                <a:ext cx="138" cy="489"/>
                <a:chOff x="0" y="0"/>
                <a:chExt cx="20000" cy="20000"/>
              </a:xfrm>
            </p:grpSpPr>
            <p:sp>
              <p:nvSpPr>
                <p:cNvPr id="16625" name="Arc 166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6" name="Arc 167"/>
                <p:cNvSpPr>
                  <a:spLocks/>
                </p:cNvSpPr>
                <p:nvPr/>
              </p:nvSpPr>
              <p:spPr bwMode="auto">
                <a:xfrm flipV="1"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9" name="Group 168"/>
              <p:cNvGrpSpPr>
                <a:grpSpLocks/>
              </p:cNvGrpSpPr>
              <p:nvPr/>
            </p:nvGrpSpPr>
            <p:grpSpPr bwMode="auto">
              <a:xfrm>
                <a:off x="4744" y="7108"/>
                <a:ext cx="138" cy="489"/>
                <a:chOff x="0" y="0"/>
                <a:chExt cx="20001" cy="20000"/>
              </a:xfrm>
            </p:grpSpPr>
            <p:sp>
              <p:nvSpPr>
                <p:cNvPr id="16623" name="Arc 169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2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1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4" name="Arc 170"/>
                <p:cNvSpPr>
                  <a:spLocks/>
                </p:cNvSpPr>
                <p:nvPr/>
              </p:nvSpPr>
              <p:spPr bwMode="auto">
                <a:xfrm>
                  <a:off x="10027" y="0"/>
                  <a:ext cx="9974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27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0" name="Group 171"/>
              <p:cNvGrpSpPr>
                <a:grpSpLocks/>
              </p:cNvGrpSpPr>
              <p:nvPr/>
            </p:nvGrpSpPr>
            <p:grpSpPr bwMode="auto">
              <a:xfrm>
                <a:off x="4882" y="7598"/>
                <a:ext cx="139" cy="489"/>
                <a:chOff x="0" y="0"/>
                <a:chExt cx="20000" cy="20000"/>
              </a:xfrm>
            </p:grpSpPr>
            <p:sp>
              <p:nvSpPr>
                <p:cNvPr id="16621" name="Arc 17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2" name="Arc 173"/>
                <p:cNvSpPr>
                  <a:spLocks/>
                </p:cNvSpPr>
                <p:nvPr/>
              </p:nvSpPr>
              <p:spPr bwMode="auto">
                <a:xfrm flipV="1"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1" name="Group 174"/>
              <p:cNvGrpSpPr>
                <a:grpSpLocks/>
              </p:cNvGrpSpPr>
              <p:nvPr/>
            </p:nvGrpSpPr>
            <p:grpSpPr bwMode="auto">
              <a:xfrm>
                <a:off x="5021" y="7108"/>
                <a:ext cx="139" cy="489"/>
                <a:chOff x="0" y="0"/>
                <a:chExt cx="20000" cy="20000"/>
              </a:xfrm>
            </p:grpSpPr>
            <p:sp>
              <p:nvSpPr>
                <p:cNvPr id="16619" name="Arc 175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0" name="Arc 176"/>
                <p:cNvSpPr>
                  <a:spLocks/>
                </p:cNvSpPr>
                <p:nvPr/>
              </p:nvSpPr>
              <p:spPr bwMode="auto">
                <a:xfrm>
                  <a:off x="10053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2" name="Group 177"/>
              <p:cNvGrpSpPr>
                <a:grpSpLocks/>
              </p:cNvGrpSpPr>
              <p:nvPr/>
            </p:nvGrpSpPr>
            <p:grpSpPr bwMode="auto">
              <a:xfrm>
                <a:off x="5160" y="7598"/>
                <a:ext cx="139" cy="489"/>
                <a:chOff x="0" y="0"/>
                <a:chExt cx="20000" cy="20000"/>
              </a:xfrm>
            </p:grpSpPr>
            <p:sp>
              <p:nvSpPr>
                <p:cNvPr id="16617" name="Arc 178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8" name="Arc 179"/>
                <p:cNvSpPr>
                  <a:spLocks/>
                </p:cNvSpPr>
                <p:nvPr/>
              </p:nvSpPr>
              <p:spPr bwMode="auto">
                <a:xfrm flipV="1"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3" name="Group 180"/>
              <p:cNvGrpSpPr>
                <a:grpSpLocks/>
              </p:cNvGrpSpPr>
              <p:nvPr/>
            </p:nvGrpSpPr>
            <p:grpSpPr bwMode="auto">
              <a:xfrm>
                <a:off x="5298" y="7108"/>
                <a:ext cx="138" cy="489"/>
                <a:chOff x="0" y="0"/>
                <a:chExt cx="20000" cy="20000"/>
              </a:xfrm>
            </p:grpSpPr>
            <p:sp>
              <p:nvSpPr>
                <p:cNvPr id="16615" name="Arc 18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6" name="Arc 182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4" name="Group 183"/>
              <p:cNvGrpSpPr>
                <a:grpSpLocks/>
              </p:cNvGrpSpPr>
              <p:nvPr/>
            </p:nvGrpSpPr>
            <p:grpSpPr bwMode="auto">
              <a:xfrm>
                <a:off x="5438" y="7598"/>
                <a:ext cx="138" cy="489"/>
                <a:chOff x="0" y="0"/>
                <a:chExt cx="20000" cy="20000"/>
              </a:xfrm>
            </p:grpSpPr>
            <p:sp>
              <p:nvSpPr>
                <p:cNvPr id="16613" name="Arc 184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4" name="Arc 185"/>
                <p:cNvSpPr>
                  <a:spLocks/>
                </p:cNvSpPr>
                <p:nvPr/>
              </p:nvSpPr>
              <p:spPr bwMode="auto">
                <a:xfrm flipV="1"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5" name="Group 186"/>
              <p:cNvGrpSpPr>
                <a:grpSpLocks/>
              </p:cNvGrpSpPr>
              <p:nvPr/>
            </p:nvGrpSpPr>
            <p:grpSpPr bwMode="auto">
              <a:xfrm>
                <a:off x="5576" y="7108"/>
                <a:ext cx="139" cy="489"/>
                <a:chOff x="0" y="0"/>
                <a:chExt cx="20000" cy="20000"/>
              </a:xfrm>
            </p:grpSpPr>
            <p:sp>
              <p:nvSpPr>
                <p:cNvPr id="16611" name="Arc 187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2" name="Arc 188"/>
                <p:cNvSpPr>
                  <a:spLocks/>
                </p:cNvSpPr>
                <p:nvPr/>
              </p:nvSpPr>
              <p:spPr bwMode="auto">
                <a:xfrm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6" name="Group 189"/>
              <p:cNvGrpSpPr>
                <a:grpSpLocks/>
              </p:cNvGrpSpPr>
              <p:nvPr/>
            </p:nvGrpSpPr>
            <p:grpSpPr bwMode="auto">
              <a:xfrm>
                <a:off x="5714" y="7598"/>
                <a:ext cx="140" cy="489"/>
                <a:chOff x="0" y="0"/>
                <a:chExt cx="20000" cy="20000"/>
              </a:xfrm>
            </p:grpSpPr>
            <p:sp>
              <p:nvSpPr>
                <p:cNvPr id="16609" name="Arc 190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86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6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0" name="Arc 191"/>
                <p:cNvSpPr>
                  <a:spLocks/>
                </p:cNvSpPr>
                <p:nvPr/>
              </p:nvSpPr>
              <p:spPr bwMode="auto">
                <a:xfrm flipV="1">
                  <a:off x="10131" y="0"/>
                  <a:ext cx="986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6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7" name="Group 192"/>
              <p:cNvGrpSpPr>
                <a:grpSpLocks/>
              </p:cNvGrpSpPr>
              <p:nvPr/>
            </p:nvGrpSpPr>
            <p:grpSpPr bwMode="auto">
              <a:xfrm>
                <a:off x="5854" y="7108"/>
                <a:ext cx="138" cy="489"/>
                <a:chOff x="0" y="0"/>
                <a:chExt cx="20000" cy="20000"/>
              </a:xfrm>
            </p:grpSpPr>
            <p:sp>
              <p:nvSpPr>
                <p:cNvPr id="16607" name="Arc 193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8" name="Arc 194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8" name="Group 195"/>
              <p:cNvGrpSpPr>
                <a:grpSpLocks/>
              </p:cNvGrpSpPr>
              <p:nvPr/>
            </p:nvGrpSpPr>
            <p:grpSpPr bwMode="auto">
              <a:xfrm>
                <a:off x="5993" y="7598"/>
                <a:ext cx="137" cy="489"/>
                <a:chOff x="0" y="0"/>
                <a:chExt cx="20000" cy="20000"/>
              </a:xfrm>
            </p:grpSpPr>
            <p:sp>
              <p:nvSpPr>
                <p:cNvPr id="16605" name="Arc 196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2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1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6" name="Arc 197"/>
                <p:cNvSpPr>
                  <a:spLocks/>
                </p:cNvSpPr>
                <p:nvPr/>
              </p:nvSpPr>
              <p:spPr bwMode="auto">
                <a:xfrm flipV="1">
                  <a:off x="9920" y="0"/>
                  <a:ext cx="1008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9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9" name="Group 198"/>
              <p:cNvGrpSpPr>
                <a:grpSpLocks/>
              </p:cNvGrpSpPr>
              <p:nvPr/>
            </p:nvGrpSpPr>
            <p:grpSpPr bwMode="auto">
              <a:xfrm>
                <a:off x="6132" y="7108"/>
                <a:ext cx="138" cy="489"/>
                <a:chOff x="0" y="0"/>
                <a:chExt cx="20000" cy="20000"/>
              </a:xfrm>
            </p:grpSpPr>
            <p:sp>
              <p:nvSpPr>
                <p:cNvPr id="16603" name="Arc 199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4" name="Arc 200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00" name="Group 201"/>
              <p:cNvGrpSpPr>
                <a:grpSpLocks/>
              </p:cNvGrpSpPr>
              <p:nvPr/>
            </p:nvGrpSpPr>
            <p:grpSpPr bwMode="auto">
              <a:xfrm>
                <a:off x="6270" y="7598"/>
                <a:ext cx="138" cy="489"/>
                <a:chOff x="0" y="0"/>
                <a:chExt cx="20000" cy="20000"/>
              </a:xfrm>
            </p:grpSpPr>
            <p:sp>
              <p:nvSpPr>
                <p:cNvPr id="16601" name="Arc 202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2" name="Arc 203"/>
                <p:cNvSpPr>
                  <a:spLocks/>
                </p:cNvSpPr>
                <p:nvPr/>
              </p:nvSpPr>
              <p:spPr bwMode="auto">
                <a:xfrm flipV="1"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04" name="Group 204"/>
            <p:cNvGrpSpPr>
              <a:grpSpLocks/>
            </p:cNvGrpSpPr>
            <p:nvPr/>
          </p:nvGrpSpPr>
          <p:grpSpPr bwMode="auto">
            <a:xfrm rot="569721">
              <a:off x="1680" y="3552"/>
              <a:ext cx="1167" cy="231"/>
              <a:chOff x="3357" y="7108"/>
              <a:chExt cx="3051" cy="979"/>
            </a:xfrm>
          </p:grpSpPr>
          <p:grpSp>
            <p:nvGrpSpPr>
              <p:cNvPr id="16513" name="Group 205"/>
              <p:cNvGrpSpPr>
                <a:grpSpLocks/>
              </p:cNvGrpSpPr>
              <p:nvPr/>
            </p:nvGrpSpPr>
            <p:grpSpPr bwMode="auto">
              <a:xfrm>
                <a:off x="3357" y="7108"/>
                <a:ext cx="138" cy="489"/>
                <a:chOff x="0" y="0"/>
                <a:chExt cx="20000" cy="20000"/>
              </a:xfrm>
            </p:grpSpPr>
            <p:sp>
              <p:nvSpPr>
                <p:cNvPr id="16577" name="Arc 206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8" name="Arc 207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4" name="Group 208"/>
              <p:cNvGrpSpPr>
                <a:grpSpLocks/>
              </p:cNvGrpSpPr>
              <p:nvPr/>
            </p:nvGrpSpPr>
            <p:grpSpPr bwMode="auto">
              <a:xfrm>
                <a:off x="3494" y="7598"/>
                <a:ext cx="139" cy="489"/>
                <a:chOff x="0" y="0"/>
                <a:chExt cx="20000" cy="20000"/>
              </a:xfrm>
            </p:grpSpPr>
            <p:sp>
              <p:nvSpPr>
                <p:cNvPr id="16575" name="Arc 20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6" name="Arc 210"/>
                <p:cNvSpPr>
                  <a:spLocks/>
                </p:cNvSpPr>
                <p:nvPr/>
              </p:nvSpPr>
              <p:spPr bwMode="auto">
                <a:xfrm flipV="1"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5" name="Group 211"/>
              <p:cNvGrpSpPr>
                <a:grpSpLocks/>
              </p:cNvGrpSpPr>
              <p:nvPr/>
            </p:nvGrpSpPr>
            <p:grpSpPr bwMode="auto">
              <a:xfrm>
                <a:off x="3633" y="7108"/>
                <a:ext cx="139" cy="489"/>
                <a:chOff x="0" y="0"/>
                <a:chExt cx="20000" cy="20000"/>
              </a:xfrm>
            </p:grpSpPr>
            <p:sp>
              <p:nvSpPr>
                <p:cNvPr id="16573" name="Arc 212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894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76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4" name="Arc 213"/>
                <p:cNvSpPr>
                  <a:spLocks/>
                </p:cNvSpPr>
                <p:nvPr/>
              </p:nvSpPr>
              <p:spPr bwMode="auto">
                <a:xfrm>
                  <a:off x="10053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6" name="Group 214"/>
              <p:cNvGrpSpPr>
                <a:grpSpLocks/>
              </p:cNvGrpSpPr>
              <p:nvPr/>
            </p:nvGrpSpPr>
            <p:grpSpPr bwMode="auto">
              <a:xfrm>
                <a:off x="3772" y="7598"/>
                <a:ext cx="139" cy="489"/>
                <a:chOff x="0" y="0"/>
                <a:chExt cx="20000" cy="20000"/>
              </a:xfrm>
            </p:grpSpPr>
            <p:sp>
              <p:nvSpPr>
                <p:cNvPr id="16571" name="Arc 21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2" name="Arc 216"/>
                <p:cNvSpPr>
                  <a:spLocks/>
                </p:cNvSpPr>
                <p:nvPr/>
              </p:nvSpPr>
              <p:spPr bwMode="auto">
                <a:xfrm flipV="1">
                  <a:off x="10106" y="0"/>
                  <a:ext cx="9894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76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7" name="Group 217"/>
              <p:cNvGrpSpPr>
                <a:grpSpLocks/>
              </p:cNvGrpSpPr>
              <p:nvPr/>
            </p:nvGrpSpPr>
            <p:grpSpPr bwMode="auto">
              <a:xfrm>
                <a:off x="3911" y="7108"/>
                <a:ext cx="138" cy="489"/>
                <a:chOff x="0" y="0"/>
                <a:chExt cx="20000" cy="20000"/>
              </a:xfrm>
            </p:grpSpPr>
            <p:sp>
              <p:nvSpPr>
                <p:cNvPr id="16569" name="Arc 218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0" name="Arc 219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8" name="Group 220"/>
              <p:cNvGrpSpPr>
                <a:grpSpLocks/>
              </p:cNvGrpSpPr>
              <p:nvPr/>
            </p:nvGrpSpPr>
            <p:grpSpPr bwMode="auto">
              <a:xfrm>
                <a:off x="4050" y="7598"/>
                <a:ext cx="139" cy="489"/>
                <a:chOff x="0" y="0"/>
                <a:chExt cx="20000" cy="20000"/>
              </a:xfrm>
            </p:grpSpPr>
            <p:sp>
              <p:nvSpPr>
                <p:cNvPr id="16567" name="Arc 221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8" name="Arc 222"/>
                <p:cNvSpPr>
                  <a:spLocks/>
                </p:cNvSpPr>
                <p:nvPr/>
              </p:nvSpPr>
              <p:spPr bwMode="auto">
                <a:xfrm flipV="1">
                  <a:off x="10106" y="0"/>
                  <a:ext cx="9894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76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9" name="Group 223"/>
              <p:cNvGrpSpPr>
                <a:grpSpLocks/>
              </p:cNvGrpSpPr>
              <p:nvPr/>
            </p:nvGrpSpPr>
            <p:grpSpPr bwMode="auto">
              <a:xfrm>
                <a:off x="4188" y="7108"/>
                <a:ext cx="139" cy="489"/>
                <a:chOff x="0" y="0"/>
                <a:chExt cx="20000" cy="20000"/>
              </a:xfrm>
            </p:grpSpPr>
            <p:sp>
              <p:nvSpPr>
                <p:cNvPr id="16565" name="Arc 224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6" name="Arc 225"/>
                <p:cNvSpPr>
                  <a:spLocks/>
                </p:cNvSpPr>
                <p:nvPr/>
              </p:nvSpPr>
              <p:spPr bwMode="auto">
                <a:xfrm>
                  <a:off x="10053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0" name="Group 226"/>
              <p:cNvGrpSpPr>
                <a:grpSpLocks/>
              </p:cNvGrpSpPr>
              <p:nvPr/>
            </p:nvGrpSpPr>
            <p:grpSpPr bwMode="auto">
              <a:xfrm>
                <a:off x="4327" y="7598"/>
                <a:ext cx="139" cy="489"/>
                <a:chOff x="0" y="0"/>
                <a:chExt cx="20000" cy="20000"/>
              </a:xfrm>
            </p:grpSpPr>
            <p:sp>
              <p:nvSpPr>
                <p:cNvPr id="16563" name="Arc 227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4" name="Arc 228"/>
                <p:cNvSpPr>
                  <a:spLocks/>
                </p:cNvSpPr>
                <p:nvPr/>
              </p:nvSpPr>
              <p:spPr bwMode="auto">
                <a:xfrm flipV="1"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1" name="Group 229"/>
              <p:cNvGrpSpPr>
                <a:grpSpLocks/>
              </p:cNvGrpSpPr>
              <p:nvPr/>
            </p:nvGrpSpPr>
            <p:grpSpPr bwMode="auto">
              <a:xfrm>
                <a:off x="4466" y="7108"/>
                <a:ext cx="139" cy="489"/>
                <a:chOff x="0" y="0"/>
                <a:chExt cx="20000" cy="20000"/>
              </a:xfrm>
            </p:grpSpPr>
            <p:sp>
              <p:nvSpPr>
                <p:cNvPr id="16561" name="Arc 230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2" name="Arc 231"/>
                <p:cNvSpPr>
                  <a:spLocks/>
                </p:cNvSpPr>
                <p:nvPr/>
              </p:nvSpPr>
              <p:spPr bwMode="auto">
                <a:xfrm>
                  <a:off x="10053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2" name="Group 232"/>
              <p:cNvGrpSpPr>
                <a:grpSpLocks/>
              </p:cNvGrpSpPr>
              <p:nvPr/>
            </p:nvGrpSpPr>
            <p:grpSpPr bwMode="auto">
              <a:xfrm>
                <a:off x="4605" y="7598"/>
                <a:ext cx="138" cy="489"/>
                <a:chOff x="0" y="0"/>
                <a:chExt cx="20000" cy="20000"/>
              </a:xfrm>
            </p:grpSpPr>
            <p:sp>
              <p:nvSpPr>
                <p:cNvPr id="16559" name="Arc 233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0" name="Arc 234"/>
                <p:cNvSpPr>
                  <a:spLocks/>
                </p:cNvSpPr>
                <p:nvPr/>
              </p:nvSpPr>
              <p:spPr bwMode="auto">
                <a:xfrm flipV="1"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3" name="Group 235"/>
              <p:cNvGrpSpPr>
                <a:grpSpLocks/>
              </p:cNvGrpSpPr>
              <p:nvPr/>
            </p:nvGrpSpPr>
            <p:grpSpPr bwMode="auto">
              <a:xfrm>
                <a:off x="4744" y="7108"/>
                <a:ext cx="138" cy="489"/>
                <a:chOff x="0" y="0"/>
                <a:chExt cx="20001" cy="20000"/>
              </a:xfrm>
            </p:grpSpPr>
            <p:sp>
              <p:nvSpPr>
                <p:cNvPr id="16557" name="Arc 236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2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1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8" name="Arc 237"/>
                <p:cNvSpPr>
                  <a:spLocks/>
                </p:cNvSpPr>
                <p:nvPr/>
              </p:nvSpPr>
              <p:spPr bwMode="auto">
                <a:xfrm>
                  <a:off x="10027" y="0"/>
                  <a:ext cx="9974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27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4" name="Group 238"/>
              <p:cNvGrpSpPr>
                <a:grpSpLocks/>
              </p:cNvGrpSpPr>
              <p:nvPr/>
            </p:nvGrpSpPr>
            <p:grpSpPr bwMode="auto">
              <a:xfrm>
                <a:off x="4882" y="7598"/>
                <a:ext cx="139" cy="489"/>
                <a:chOff x="0" y="0"/>
                <a:chExt cx="20000" cy="20000"/>
              </a:xfrm>
            </p:grpSpPr>
            <p:sp>
              <p:nvSpPr>
                <p:cNvPr id="16555" name="Arc 23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6" name="Arc 240"/>
                <p:cNvSpPr>
                  <a:spLocks/>
                </p:cNvSpPr>
                <p:nvPr/>
              </p:nvSpPr>
              <p:spPr bwMode="auto">
                <a:xfrm flipV="1"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5" name="Group 241"/>
              <p:cNvGrpSpPr>
                <a:grpSpLocks/>
              </p:cNvGrpSpPr>
              <p:nvPr/>
            </p:nvGrpSpPr>
            <p:grpSpPr bwMode="auto">
              <a:xfrm>
                <a:off x="5021" y="7108"/>
                <a:ext cx="139" cy="489"/>
                <a:chOff x="0" y="0"/>
                <a:chExt cx="20000" cy="20000"/>
              </a:xfrm>
            </p:grpSpPr>
            <p:sp>
              <p:nvSpPr>
                <p:cNvPr id="16553" name="Arc 242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4" name="Arc 243"/>
                <p:cNvSpPr>
                  <a:spLocks/>
                </p:cNvSpPr>
                <p:nvPr/>
              </p:nvSpPr>
              <p:spPr bwMode="auto">
                <a:xfrm>
                  <a:off x="10053" y="0"/>
                  <a:ext cx="994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1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6" name="Group 244"/>
              <p:cNvGrpSpPr>
                <a:grpSpLocks/>
              </p:cNvGrpSpPr>
              <p:nvPr/>
            </p:nvGrpSpPr>
            <p:grpSpPr bwMode="auto">
              <a:xfrm>
                <a:off x="5160" y="7598"/>
                <a:ext cx="139" cy="489"/>
                <a:chOff x="0" y="0"/>
                <a:chExt cx="20000" cy="20000"/>
              </a:xfrm>
            </p:grpSpPr>
            <p:sp>
              <p:nvSpPr>
                <p:cNvPr id="16551" name="Arc 245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2" name="Arc 246"/>
                <p:cNvSpPr>
                  <a:spLocks/>
                </p:cNvSpPr>
                <p:nvPr/>
              </p:nvSpPr>
              <p:spPr bwMode="auto">
                <a:xfrm flipV="1"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7" name="Group 247"/>
              <p:cNvGrpSpPr>
                <a:grpSpLocks/>
              </p:cNvGrpSpPr>
              <p:nvPr/>
            </p:nvGrpSpPr>
            <p:grpSpPr bwMode="auto">
              <a:xfrm>
                <a:off x="5298" y="7108"/>
                <a:ext cx="138" cy="489"/>
                <a:chOff x="0" y="0"/>
                <a:chExt cx="20000" cy="20000"/>
              </a:xfrm>
            </p:grpSpPr>
            <p:sp>
              <p:nvSpPr>
                <p:cNvPr id="16549" name="Arc 248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0" name="Arc 249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8" name="Group 250"/>
              <p:cNvGrpSpPr>
                <a:grpSpLocks/>
              </p:cNvGrpSpPr>
              <p:nvPr/>
            </p:nvGrpSpPr>
            <p:grpSpPr bwMode="auto">
              <a:xfrm>
                <a:off x="5438" y="7598"/>
                <a:ext cx="138" cy="489"/>
                <a:chOff x="0" y="0"/>
                <a:chExt cx="20000" cy="20000"/>
              </a:xfrm>
            </p:grpSpPr>
            <p:sp>
              <p:nvSpPr>
                <p:cNvPr id="16547" name="Arc 251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8" name="Arc 252"/>
                <p:cNvSpPr>
                  <a:spLocks/>
                </p:cNvSpPr>
                <p:nvPr/>
              </p:nvSpPr>
              <p:spPr bwMode="auto">
                <a:xfrm flipV="1"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9" name="Group 253"/>
              <p:cNvGrpSpPr>
                <a:grpSpLocks/>
              </p:cNvGrpSpPr>
              <p:nvPr/>
            </p:nvGrpSpPr>
            <p:grpSpPr bwMode="auto">
              <a:xfrm>
                <a:off x="5576" y="7108"/>
                <a:ext cx="139" cy="489"/>
                <a:chOff x="0" y="0"/>
                <a:chExt cx="20000" cy="20000"/>
              </a:xfrm>
            </p:grpSpPr>
            <p:sp>
              <p:nvSpPr>
                <p:cNvPr id="16545" name="Arc 254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6" name="Arc 255"/>
                <p:cNvSpPr>
                  <a:spLocks/>
                </p:cNvSpPr>
                <p:nvPr/>
              </p:nvSpPr>
              <p:spPr bwMode="auto">
                <a:xfrm>
                  <a:off x="10079" y="0"/>
                  <a:ext cx="9921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93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0" name="Group 256"/>
              <p:cNvGrpSpPr>
                <a:grpSpLocks/>
              </p:cNvGrpSpPr>
              <p:nvPr/>
            </p:nvGrpSpPr>
            <p:grpSpPr bwMode="auto">
              <a:xfrm>
                <a:off x="5714" y="7598"/>
                <a:ext cx="140" cy="489"/>
                <a:chOff x="0" y="0"/>
                <a:chExt cx="20000" cy="20000"/>
              </a:xfrm>
            </p:grpSpPr>
            <p:sp>
              <p:nvSpPr>
                <p:cNvPr id="16543" name="Arc 257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986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6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4" name="Arc 258"/>
                <p:cNvSpPr>
                  <a:spLocks/>
                </p:cNvSpPr>
                <p:nvPr/>
              </p:nvSpPr>
              <p:spPr bwMode="auto">
                <a:xfrm flipV="1">
                  <a:off x="10131" y="0"/>
                  <a:ext cx="9869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060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1" name="Group 259"/>
              <p:cNvGrpSpPr>
                <a:grpSpLocks/>
              </p:cNvGrpSpPr>
              <p:nvPr/>
            </p:nvGrpSpPr>
            <p:grpSpPr bwMode="auto">
              <a:xfrm>
                <a:off x="5854" y="7108"/>
                <a:ext cx="138" cy="489"/>
                <a:chOff x="0" y="0"/>
                <a:chExt cx="20000" cy="20000"/>
              </a:xfrm>
            </p:grpSpPr>
            <p:sp>
              <p:nvSpPr>
                <p:cNvPr id="16541" name="Arc 260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2" name="Arc 261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2" name="Group 262"/>
              <p:cNvGrpSpPr>
                <a:grpSpLocks/>
              </p:cNvGrpSpPr>
              <p:nvPr/>
            </p:nvGrpSpPr>
            <p:grpSpPr bwMode="auto">
              <a:xfrm>
                <a:off x="5993" y="7598"/>
                <a:ext cx="137" cy="489"/>
                <a:chOff x="0" y="0"/>
                <a:chExt cx="20000" cy="20000"/>
              </a:xfrm>
            </p:grpSpPr>
            <p:sp>
              <p:nvSpPr>
                <p:cNvPr id="16539" name="Arc 263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27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1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0" name="Arc 264"/>
                <p:cNvSpPr>
                  <a:spLocks/>
                </p:cNvSpPr>
                <p:nvPr/>
              </p:nvSpPr>
              <p:spPr bwMode="auto">
                <a:xfrm flipV="1">
                  <a:off x="9920" y="0"/>
                  <a:ext cx="1008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95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3" name="Group 265"/>
              <p:cNvGrpSpPr>
                <a:grpSpLocks/>
              </p:cNvGrpSpPr>
              <p:nvPr/>
            </p:nvGrpSpPr>
            <p:grpSpPr bwMode="auto">
              <a:xfrm>
                <a:off x="6132" y="7108"/>
                <a:ext cx="138" cy="489"/>
                <a:chOff x="0" y="0"/>
                <a:chExt cx="20000" cy="20000"/>
              </a:xfrm>
            </p:grpSpPr>
            <p:sp>
              <p:nvSpPr>
                <p:cNvPr id="16537" name="Arc 266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8" name="Arc 267"/>
                <p:cNvSpPr>
                  <a:spLocks/>
                </p:cNvSpPr>
                <p:nvPr/>
              </p:nvSpPr>
              <p:spPr bwMode="auto">
                <a:xfrm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4" name="Group 268"/>
              <p:cNvGrpSpPr>
                <a:grpSpLocks/>
              </p:cNvGrpSpPr>
              <p:nvPr/>
            </p:nvGrpSpPr>
            <p:grpSpPr bwMode="auto">
              <a:xfrm>
                <a:off x="6270" y="7598"/>
                <a:ext cx="138" cy="489"/>
                <a:chOff x="0" y="0"/>
                <a:chExt cx="20000" cy="20000"/>
              </a:xfrm>
            </p:grpSpPr>
            <p:sp>
              <p:nvSpPr>
                <p:cNvPr id="16535" name="Arc 269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6" name="Arc 270"/>
                <p:cNvSpPr>
                  <a:spLocks/>
                </p:cNvSpPr>
                <p:nvPr/>
              </p:nvSpPr>
              <p:spPr bwMode="auto">
                <a:xfrm flipV="1">
                  <a:off x="10000" y="0"/>
                  <a:ext cx="10000" cy="20000"/>
                </a:xfrm>
                <a:custGeom>
                  <a:avLst/>
                  <a:gdLst>
                    <a:gd name="T0" fmla="*/ 0 w 21600"/>
                    <a:gd name="T1" fmla="*/ 0 h 21600"/>
                    <a:gd name="T2" fmla="*/ 2144 w 21600"/>
                    <a:gd name="T3" fmla="*/ 17147 h 21600"/>
                    <a:gd name="T4" fmla="*/ 0 w 21600"/>
                    <a:gd name="T5" fmla="*/ 1714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F03FB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405" name="Line 271"/>
            <p:cNvSpPr>
              <a:spLocks noChangeShapeType="1"/>
            </p:cNvSpPr>
            <p:nvPr/>
          </p:nvSpPr>
          <p:spPr bwMode="auto">
            <a:xfrm flipV="1">
              <a:off x="1488" y="3984"/>
              <a:ext cx="192" cy="9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72"/>
            <p:cNvSpPr>
              <a:spLocks noChangeShapeType="1"/>
            </p:cNvSpPr>
            <p:nvPr/>
          </p:nvSpPr>
          <p:spPr bwMode="auto">
            <a:xfrm flipH="1" flipV="1">
              <a:off x="1488" y="3648"/>
              <a:ext cx="192" cy="48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Rectangle 273"/>
            <p:cNvSpPr>
              <a:spLocks noChangeArrowheads="1"/>
            </p:cNvSpPr>
            <p:nvPr/>
          </p:nvSpPr>
          <p:spPr bwMode="auto">
            <a:xfrm>
              <a:off x="2736" y="2736"/>
              <a:ext cx="1008" cy="624"/>
            </a:xfrm>
            <a:prstGeom prst="rect">
              <a:avLst/>
            </a:prstGeom>
            <a:solidFill>
              <a:srgbClr val="A6A6A6"/>
            </a:solidFill>
            <a:ln w="50800">
              <a:solidFill>
                <a:srgbClr val="A6A6A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08" name="Group 274"/>
            <p:cNvGrpSpPr>
              <a:grpSpLocks/>
            </p:cNvGrpSpPr>
            <p:nvPr/>
          </p:nvGrpSpPr>
          <p:grpSpPr bwMode="auto">
            <a:xfrm>
              <a:off x="2304" y="2928"/>
              <a:ext cx="1129" cy="230"/>
              <a:chOff x="2095" y="3825"/>
              <a:chExt cx="1129" cy="230"/>
            </a:xfrm>
          </p:grpSpPr>
          <p:grpSp>
            <p:nvGrpSpPr>
              <p:cNvPr id="16462" name="Group 275"/>
              <p:cNvGrpSpPr>
                <a:grpSpLocks/>
              </p:cNvGrpSpPr>
              <p:nvPr/>
            </p:nvGrpSpPr>
            <p:grpSpPr bwMode="auto">
              <a:xfrm>
                <a:off x="2170" y="3825"/>
                <a:ext cx="247" cy="230"/>
                <a:chOff x="0" y="0"/>
                <a:chExt cx="20000" cy="20000"/>
              </a:xfrm>
            </p:grpSpPr>
            <p:grpSp>
              <p:nvGrpSpPr>
                <p:cNvPr id="16507" name="Group 27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990" cy="10013"/>
                  <a:chOff x="0" y="0"/>
                  <a:chExt cx="20000" cy="20000"/>
                </a:xfrm>
              </p:grpSpPr>
              <p:sp>
                <p:nvSpPr>
                  <p:cNvPr id="16511" name="Arc 277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4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12" name="Arc 278"/>
                  <p:cNvSpPr>
                    <a:spLocks/>
                  </p:cNvSpPr>
                  <p:nvPr/>
                </p:nvSpPr>
                <p:spPr bwMode="auto">
                  <a:xfrm>
                    <a:off x="9960" y="0"/>
                    <a:ext cx="1004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08" name="Group 279"/>
                <p:cNvGrpSpPr>
                  <a:grpSpLocks/>
                </p:cNvGrpSpPr>
                <p:nvPr/>
              </p:nvGrpSpPr>
              <p:grpSpPr bwMode="auto">
                <a:xfrm>
                  <a:off x="9990" y="9991"/>
                  <a:ext cx="10010" cy="10009"/>
                  <a:chOff x="0" y="-2"/>
                  <a:chExt cx="20000" cy="20002"/>
                </a:xfrm>
              </p:grpSpPr>
              <p:sp>
                <p:nvSpPr>
                  <p:cNvPr id="16509" name="Arc 280"/>
                  <p:cNvSpPr>
                    <a:spLocks/>
                  </p:cNvSpPr>
                  <p:nvPr/>
                </p:nvSpPr>
                <p:spPr bwMode="auto">
                  <a:xfrm flipH="1" flipV="1">
                    <a:off x="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10" name="Arc 281"/>
                  <p:cNvSpPr>
                    <a:spLocks/>
                  </p:cNvSpPr>
                  <p:nvPr/>
                </p:nvSpPr>
                <p:spPr bwMode="auto">
                  <a:xfrm flipV="1">
                    <a:off x="998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63" name="Group 282"/>
              <p:cNvGrpSpPr>
                <a:grpSpLocks/>
              </p:cNvGrpSpPr>
              <p:nvPr/>
            </p:nvGrpSpPr>
            <p:grpSpPr bwMode="auto">
              <a:xfrm>
                <a:off x="2417" y="3825"/>
                <a:ext cx="247" cy="230"/>
                <a:chOff x="0" y="0"/>
                <a:chExt cx="20000" cy="20000"/>
              </a:xfrm>
            </p:grpSpPr>
            <p:grpSp>
              <p:nvGrpSpPr>
                <p:cNvPr id="16501" name="Group 28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0010" cy="10013"/>
                  <a:chOff x="0" y="0"/>
                  <a:chExt cx="20000" cy="20000"/>
                </a:xfrm>
              </p:grpSpPr>
              <p:sp>
                <p:nvSpPr>
                  <p:cNvPr id="16505" name="Arc 284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2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06" name="Arc 285"/>
                  <p:cNvSpPr>
                    <a:spLocks/>
                  </p:cNvSpPr>
                  <p:nvPr/>
                </p:nvSpPr>
                <p:spPr bwMode="auto">
                  <a:xfrm>
                    <a:off x="9980" y="0"/>
                    <a:ext cx="1002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502" name="Group 286"/>
                <p:cNvGrpSpPr>
                  <a:grpSpLocks/>
                </p:cNvGrpSpPr>
                <p:nvPr/>
              </p:nvGrpSpPr>
              <p:grpSpPr bwMode="auto">
                <a:xfrm>
                  <a:off x="9990" y="9991"/>
                  <a:ext cx="10010" cy="10009"/>
                  <a:chOff x="0" y="-2"/>
                  <a:chExt cx="20000" cy="20002"/>
                </a:xfrm>
              </p:grpSpPr>
              <p:sp>
                <p:nvSpPr>
                  <p:cNvPr id="16503" name="Arc 287"/>
                  <p:cNvSpPr>
                    <a:spLocks/>
                  </p:cNvSpPr>
                  <p:nvPr/>
                </p:nvSpPr>
                <p:spPr bwMode="auto">
                  <a:xfrm flipH="1" flipV="1">
                    <a:off x="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04" name="Arc 288"/>
                  <p:cNvSpPr>
                    <a:spLocks/>
                  </p:cNvSpPr>
                  <p:nvPr/>
                </p:nvSpPr>
                <p:spPr bwMode="auto">
                  <a:xfrm flipV="1">
                    <a:off x="998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64" name="Group 289"/>
              <p:cNvGrpSpPr>
                <a:grpSpLocks/>
              </p:cNvGrpSpPr>
              <p:nvPr/>
            </p:nvGrpSpPr>
            <p:grpSpPr bwMode="auto">
              <a:xfrm>
                <a:off x="2664" y="3825"/>
                <a:ext cx="168" cy="230"/>
                <a:chOff x="0" y="0"/>
                <a:chExt cx="20000" cy="20000"/>
              </a:xfrm>
            </p:grpSpPr>
            <p:grpSp>
              <p:nvGrpSpPr>
                <p:cNvPr id="16495" name="Group 29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0000" cy="10013"/>
                  <a:chOff x="0" y="0"/>
                  <a:chExt cx="20000" cy="20000"/>
                </a:xfrm>
              </p:grpSpPr>
              <p:sp>
                <p:nvSpPr>
                  <p:cNvPr id="16499" name="Arc 291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2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00" name="Arc 292"/>
                  <p:cNvSpPr>
                    <a:spLocks/>
                  </p:cNvSpPr>
                  <p:nvPr/>
                </p:nvSpPr>
                <p:spPr bwMode="auto">
                  <a:xfrm>
                    <a:off x="9980" y="0"/>
                    <a:ext cx="1002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96" name="Group 293"/>
                <p:cNvGrpSpPr>
                  <a:grpSpLocks/>
                </p:cNvGrpSpPr>
                <p:nvPr/>
              </p:nvGrpSpPr>
              <p:grpSpPr bwMode="auto">
                <a:xfrm>
                  <a:off x="10000" y="9991"/>
                  <a:ext cx="10000" cy="10009"/>
                  <a:chOff x="0" y="-2"/>
                  <a:chExt cx="20000" cy="20002"/>
                </a:xfrm>
              </p:grpSpPr>
              <p:sp>
                <p:nvSpPr>
                  <p:cNvPr id="16497" name="Arc 294"/>
                  <p:cNvSpPr>
                    <a:spLocks/>
                  </p:cNvSpPr>
                  <p:nvPr/>
                </p:nvSpPr>
                <p:spPr bwMode="auto">
                  <a:xfrm flipH="1" flipV="1">
                    <a:off x="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8" name="Arc 295"/>
                  <p:cNvSpPr>
                    <a:spLocks/>
                  </p:cNvSpPr>
                  <p:nvPr/>
                </p:nvSpPr>
                <p:spPr bwMode="auto">
                  <a:xfrm flipV="1">
                    <a:off x="998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65" name="Group 296"/>
              <p:cNvGrpSpPr>
                <a:grpSpLocks/>
              </p:cNvGrpSpPr>
              <p:nvPr/>
            </p:nvGrpSpPr>
            <p:grpSpPr bwMode="auto">
              <a:xfrm>
                <a:off x="2832" y="3840"/>
                <a:ext cx="392" cy="209"/>
                <a:chOff x="6686" y="4443"/>
                <a:chExt cx="3565" cy="889"/>
              </a:xfrm>
            </p:grpSpPr>
            <p:grpSp>
              <p:nvGrpSpPr>
                <p:cNvPr id="16467" name="Group 297"/>
                <p:cNvGrpSpPr>
                  <a:grpSpLocks/>
                </p:cNvGrpSpPr>
                <p:nvPr/>
              </p:nvGrpSpPr>
              <p:grpSpPr bwMode="auto">
                <a:xfrm>
                  <a:off x="6686" y="4443"/>
                  <a:ext cx="1060" cy="889"/>
                  <a:chOff x="0" y="0"/>
                  <a:chExt cx="20001" cy="20001"/>
                </a:xfrm>
              </p:grpSpPr>
              <p:grpSp>
                <p:nvGrpSpPr>
                  <p:cNvPr id="16489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0018" cy="10012"/>
                    <a:chOff x="0" y="0"/>
                    <a:chExt cx="20002" cy="20000"/>
                  </a:xfrm>
                </p:grpSpPr>
                <p:sp>
                  <p:nvSpPr>
                    <p:cNvPr id="16493" name="Arc 299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9987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5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94" name="Arc 300"/>
                    <p:cNvSpPr>
                      <a:spLocks/>
                    </p:cNvSpPr>
                    <p:nvPr/>
                  </p:nvSpPr>
                  <p:spPr bwMode="auto">
                    <a:xfrm>
                      <a:off x="10029" y="0"/>
                      <a:ext cx="9973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26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490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9997" y="9989"/>
                    <a:ext cx="10004" cy="10012"/>
                    <a:chOff x="0" y="0"/>
                    <a:chExt cx="20000" cy="20000"/>
                  </a:xfrm>
                </p:grpSpPr>
                <p:sp>
                  <p:nvSpPr>
                    <p:cNvPr id="16491" name="Arc 302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0" y="0"/>
                      <a:ext cx="10000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92" name="Arc 303"/>
                    <p:cNvSpPr>
                      <a:spLocks/>
                    </p:cNvSpPr>
                    <p:nvPr/>
                  </p:nvSpPr>
                  <p:spPr bwMode="auto">
                    <a:xfrm flipV="1">
                      <a:off x="10000" y="0"/>
                      <a:ext cx="10000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6468" name="Group 304"/>
                <p:cNvGrpSpPr>
                  <a:grpSpLocks/>
                </p:cNvGrpSpPr>
                <p:nvPr/>
              </p:nvGrpSpPr>
              <p:grpSpPr bwMode="auto">
                <a:xfrm>
                  <a:off x="7745" y="4531"/>
                  <a:ext cx="1061" cy="712"/>
                  <a:chOff x="0" y="0"/>
                  <a:chExt cx="20003" cy="20000"/>
                </a:xfrm>
              </p:grpSpPr>
              <p:grpSp>
                <p:nvGrpSpPr>
                  <p:cNvPr id="16483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9991" cy="9997"/>
                    <a:chOff x="0" y="0"/>
                    <a:chExt cx="20002" cy="20000"/>
                  </a:xfrm>
                </p:grpSpPr>
                <p:sp>
                  <p:nvSpPr>
                    <p:cNvPr id="16487" name="Arc 306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9994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9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88" name="Arc 307"/>
                    <p:cNvSpPr>
                      <a:spLocks/>
                    </p:cNvSpPr>
                    <p:nvPr/>
                  </p:nvSpPr>
                  <p:spPr bwMode="auto">
                    <a:xfrm>
                      <a:off x="9994" y="0"/>
                      <a:ext cx="10008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8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484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9991" y="9997"/>
                    <a:ext cx="10012" cy="10003"/>
                    <a:chOff x="0" y="0"/>
                    <a:chExt cx="20000" cy="20000"/>
                  </a:xfrm>
                </p:grpSpPr>
                <p:sp>
                  <p:nvSpPr>
                    <p:cNvPr id="16485" name="Arc 309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0" y="0"/>
                      <a:ext cx="9986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5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86" name="Arc 310"/>
                    <p:cNvSpPr>
                      <a:spLocks/>
                    </p:cNvSpPr>
                    <p:nvPr/>
                  </p:nvSpPr>
                  <p:spPr bwMode="auto">
                    <a:xfrm flipV="1">
                      <a:off x="10014" y="0"/>
                      <a:ext cx="9986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5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6469" name="Group 311"/>
                <p:cNvGrpSpPr>
                  <a:grpSpLocks/>
                </p:cNvGrpSpPr>
                <p:nvPr/>
              </p:nvGrpSpPr>
              <p:grpSpPr bwMode="auto">
                <a:xfrm>
                  <a:off x="8789" y="4698"/>
                  <a:ext cx="947" cy="446"/>
                  <a:chOff x="0" y="0"/>
                  <a:chExt cx="19998" cy="20000"/>
                </a:xfrm>
              </p:grpSpPr>
              <p:grpSp>
                <p:nvGrpSpPr>
                  <p:cNvPr id="16477" name="Group 312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0007" cy="10000"/>
                    <a:chOff x="0" y="0"/>
                    <a:chExt cx="19998" cy="20000"/>
                  </a:xfrm>
                </p:grpSpPr>
                <p:sp>
                  <p:nvSpPr>
                    <p:cNvPr id="16481" name="Arc 313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10046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73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82" name="Arc 314"/>
                    <p:cNvSpPr>
                      <a:spLocks/>
                    </p:cNvSpPr>
                    <p:nvPr/>
                  </p:nvSpPr>
                  <p:spPr bwMode="auto">
                    <a:xfrm>
                      <a:off x="9952" y="0"/>
                      <a:ext cx="10046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73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478" name="Group 315"/>
                  <p:cNvGrpSpPr>
                    <a:grpSpLocks/>
                  </p:cNvGrpSpPr>
                  <p:nvPr/>
                </p:nvGrpSpPr>
                <p:grpSpPr bwMode="auto">
                  <a:xfrm>
                    <a:off x="9991" y="10000"/>
                    <a:ext cx="10007" cy="10000"/>
                    <a:chOff x="0" y="0"/>
                    <a:chExt cx="20000" cy="20000"/>
                  </a:xfrm>
                </p:grpSpPr>
                <p:sp>
                  <p:nvSpPr>
                    <p:cNvPr id="16479" name="Arc 316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0" y="0"/>
                      <a:ext cx="10047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7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80" name="Arc 317"/>
                    <p:cNvSpPr>
                      <a:spLocks/>
                    </p:cNvSpPr>
                    <p:nvPr/>
                  </p:nvSpPr>
                  <p:spPr bwMode="auto">
                    <a:xfrm flipV="1">
                      <a:off x="9953" y="0"/>
                      <a:ext cx="10047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7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6470" name="Group 318"/>
                <p:cNvGrpSpPr>
                  <a:grpSpLocks/>
                </p:cNvGrpSpPr>
                <p:nvPr/>
              </p:nvGrpSpPr>
              <p:grpSpPr bwMode="auto">
                <a:xfrm>
                  <a:off x="9688" y="4802"/>
                  <a:ext cx="563" cy="268"/>
                  <a:chOff x="0" y="0"/>
                  <a:chExt cx="20001" cy="20000"/>
                </a:xfrm>
              </p:grpSpPr>
              <p:grpSp>
                <p:nvGrpSpPr>
                  <p:cNvPr id="16471" name="Group 319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0007" cy="10000"/>
                    <a:chOff x="0" y="0"/>
                    <a:chExt cx="20000" cy="20000"/>
                  </a:xfrm>
                </p:grpSpPr>
                <p:sp>
                  <p:nvSpPr>
                    <p:cNvPr id="16475" name="Arc 320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10013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52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76" name="Arc 321"/>
                    <p:cNvSpPr>
                      <a:spLocks/>
                    </p:cNvSpPr>
                    <p:nvPr/>
                  </p:nvSpPr>
                  <p:spPr bwMode="auto">
                    <a:xfrm>
                      <a:off x="10013" y="0"/>
                      <a:ext cx="9987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5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472" name="Group 322"/>
                  <p:cNvGrpSpPr>
                    <a:grpSpLocks/>
                  </p:cNvGrpSpPr>
                  <p:nvPr/>
                </p:nvGrpSpPr>
                <p:grpSpPr bwMode="auto">
                  <a:xfrm>
                    <a:off x="9981" y="10000"/>
                    <a:ext cx="10020" cy="10000"/>
                    <a:chOff x="0" y="0"/>
                    <a:chExt cx="20000" cy="20000"/>
                  </a:xfrm>
                </p:grpSpPr>
                <p:sp>
                  <p:nvSpPr>
                    <p:cNvPr id="16473" name="Arc 323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0" y="0"/>
                      <a:ext cx="10000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74" name="Arc 324"/>
                    <p:cNvSpPr>
                      <a:spLocks/>
                    </p:cNvSpPr>
                    <p:nvPr/>
                  </p:nvSpPr>
                  <p:spPr bwMode="auto">
                    <a:xfrm flipV="1">
                      <a:off x="10000" y="0"/>
                      <a:ext cx="10000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6466" name="Line 325"/>
              <p:cNvSpPr>
                <a:spLocks noChangeShapeType="1"/>
              </p:cNvSpPr>
              <p:nvPr/>
            </p:nvSpPr>
            <p:spPr bwMode="auto">
              <a:xfrm>
                <a:off x="2095" y="400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9" name="Rectangle 326"/>
            <p:cNvSpPr>
              <a:spLocks noChangeArrowheads="1"/>
            </p:cNvSpPr>
            <p:nvPr/>
          </p:nvSpPr>
          <p:spPr bwMode="auto">
            <a:xfrm>
              <a:off x="2736" y="1968"/>
              <a:ext cx="1008" cy="624"/>
            </a:xfrm>
            <a:prstGeom prst="rect">
              <a:avLst/>
            </a:prstGeom>
            <a:solidFill>
              <a:srgbClr val="FFCC66"/>
            </a:solidFill>
            <a:ln w="50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0" name="Group 327"/>
            <p:cNvGrpSpPr>
              <a:grpSpLocks/>
            </p:cNvGrpSpPr>
            <p:nvPr/>
          </p:nvGrpSpPr>
          <p:grpSpPr bwMode="auto">
            <a:xfrm>
              <a:off x="2304" y="2112"/>
              <a:ext cx="1129" cy="230"/>
              <a:chOff x="2095" y="3825"/>
              <a:chExt cx="1129" cy="230"/>
            </a:xfrm>
          </p:grpSpPr>
          <p:grpSp>
            <p:nvGrpSpPr>
              <p:cNvPr id="16411" name="Group 328"/>
              <p:cNvGrpSpPr>
                <a:grpSpLocks/>
              </p:cNvGrpSpPr>
              <p:nvPr/>
            </p:nvGrpSpPr>
            <p:grpSpPr bwMode="auto">
              <a:xfrm>
                <a:off x="2170" y="3825"/>
                <a:ext cx="247" cy="230"/>
                <a:chOff x="0" y="0"/>
                <a:chExt cx="20000" cy="20000"/>
              </a:xfrm>
            </p:grpSpPr>
            <p:grpSp>
              <p:nvGrpSpPr>
                <p:cNvPr id="16456" name="Group 32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990" cy="10013"/>
                  <a:chOff x="0" y="0"/>
                  <a:chExt cx="20000" cy="20000"/>
                </a:xfrm>
              </p:grpSpPr>
              <p:sp>
                <p:nvSpPr>
                  <p:cNvPr id="16460" name="Arc 330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4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1" name="Arc 331"/>
                  <p:cNvSpPr>
                    <a:spLocks/>
                  </p:cNvSpPr>
                  <p:nvPr/>
                </p:nvSpPr>
                <p:spPr bwMode="auto">
                  <a:xfrm>
                    <a:off x="9960" y="0"/>
                    <a:ext cx="1004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69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7" name="Group 332"/>
                <p:cNvGrpSpPr>
                  <a:grpSpLocks/>
                </p:cNvGrpSpPr>
                <p:nvPr/>
              </p:nvGrpSpPr>
              <p:grpSpPr bwMode="auto">
                <a:xfrm>
                  <a:off x="9990" y="9991"/>
                  <a:ext cx="10010" cy="10009"/>
                  <a:chOff x="0" y="-2"/>
                  <a:chExt cx="20000" cy="20002"/>
                </a:xfrm>
              </p:grpSpPr>
              <p:sp>
                <p:nvSpPr>
                  <p:cNvPr id="16458" name="Arc 333"/>
                  <p:cNvSpPr>
                    <a:spLocks/>
                  </p:cNvSpPr>
                  <p:nvPr/>
                </p:nvSpPr>
                <p:spPr bwMode="auto">
                  <a:xfrm flipH="1" flipV="1">
                    <a:off x="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9" name="Arc 334"/>
                  <p:cNvSpPr>
                    <a:spLocks/>
                  </p:cNvSpPr>
                  <p:nvPr/>
                </p:nvSpPr>
                <p:spPr bwMode="auto">
                  <a:xfrm flipV="1">
                    <a:off x="998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12" name="Group 335"/>
              <p:cNvGrpSpPr>
                <a:grpSpLocks/>
              </p:cNvGrpSpPr>
              <p:nvPr/>
            </p:nvGrpSpPr>
            <p:grpSpPr bwMode="auto">
              <a:xfrm>
                <a:off x="2417" y="3825"/>
                <a:ext cx="247" cy="230"/>
                <a:chOff x="0" y="0"/>
                <a:chExt cx="20000" cy="20000"/>
              </a:xfrm>
            </p:grpSpPr>
            <p:grpSp>
              <p:nvGrpSpPr>
                <p:cNvPr id="16450" name="Group 33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0010" cy="10013"/>
                  <a:chOff x="0" y="0"/>
                  <a:chExt cx="20000" cy="20000"/>
                </a:xfrm>
              </p:grpSpPr>
              <p:sp>
                <p:nvSpPr>
                  <p:cNvPr id="16454" name="Arc 337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2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5" name="Arc 338"/>
                  <p:cNvSpPr>
                    <a:spLocks/>
                  </p:cNvSpPr>
                  <p:nvPr/>
                </p:nvSpPr>
                <p:spPr bwMode="auto">
                  <a:xfrm>
                    <a:off x="9980" y="0"/>
                    <a:ext cx="1002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1" name="Group 339"/>
                <p:cNvGrpSpPr>
                  <a:grpSpLocks/>
                </p:cNvGrpSpPr>
                <p:nvPr/>
              </p:nvGrpSpPr>
              <p:grpSpPr bwMode="auto">
                <a:xfrm>
                  <a:off x="9990" y="9991"/>
                  <a:ext cx="10010" cy="10009"/>
                  <a:chOff x="0" y="-2"/>
                  <a:chExt cx="20000" cy="20002"/>
                </a:xfrm>
              </p:grpSpPr>
              <p:sp>
                <p:nvSpPr>
                  <p:cNvPr id="16452" name="Arc 340"/>
                  <p:cNvSpPr>
                    <a:spLocks/>
                  </p:cNvSpPr>
                  <p:nvPr/>
                </p:nvSpPr>
                <p:spPr bwMode="auto">
                  <a:xfrm flipH="1" flipV="1">
                    <a:off x="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3" name="Arc 341"/>
                  <p:cNvSpPr>
                    <a:spLocks/>
                  </p:cNvSpPr>
                  <p:nvPr/>
                </p:nvSpPr>
                <p:spPr bwMode="auto">
                  <a:xfrm flipV="1">
                    <a:off x="998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13" name="Group 342"/>
              <p:cNvGrpSpPr>
                <a:grpSpLocks/>
              </p:cNvGrpSpPr>
              <p:nvPr/>
            </p:nvGrpSpPr>
            <p:grpSpPr bwMode="auto">
              <a:xfrm>
                <a:off x="2664" y="3825"/>
                <a:ext cx="168" cy="230"/>
                <a:chOff x="0" y="0"/>
                <a:chExt cx="20000" cy="20000"/>
              </a:xfrm>
            </p:grpSpPr>
            <p:grpSp>
              <p:nvGrpSpPr>
                <p:cNvPr id="16444" name="Group 34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0000" cy="10013"/>
                  <a:chOff x="0" y="0"/>
                  <a:chExt cx="20000" cy="20000"/>
                </a:xfrm>
              </p:grpSpPr>
              <p:sp>
                <p:nvSpPr>
                  <p:cNvPr id="16448" name="Arc 344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1002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49" name="Arc 345"/>
                  <p:cNvSpPr>
                    <a:spLocks/>
                  </p:cNvSpPr>
                  <p:nvPr/>
                </p:nvSpPr>
                <p:spPr bwMode="auto">
                  <a:xfrm>
                    <a:off x="9980" y="0"/>
                    <a:ext cx="10020" cy="2000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47 h 21600"/>
                      <a:gd name="T4" fmla="*/ 0 w 21600"/>
                      <a:gd name="T5" fmla="*/ 17147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45" name="Group 346"/>
                <p:cNvGrpSpPr>
                  <a:grpSpLocks/>
                </p:cNvGrpSpPr>
                <p:nvPr/>
              </p:nvGrpSpPr>
              <p:grpSpPr bwMode="auto">
                <a:xfrm>
                  <a:off x="10000" y="9991"/>
                  <a:ext cx="10000" cy="10009"/>
                  <a:chOff x="0" y="-2"/>
                  <a:chExt cx="20000" cy="20002"/>
                </a:xfrm>
              </p:grpSpPr>
              <p:sp>
                <p:nvSpPr>
                  <p:cNvPr id="16446" name="Arc 347"/>
                  <p:cNvSpPr>
                    <a:spLocks/>
                  </p:cNvSpPr>
                  <p:nvPr/>
                </p:nvSpPr>
                <p:spPr bwMode="auto">
                  <a:xfrm flipH="1" flipV="1">
                    <a:off x="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47" name="Arc 348"/>
                  <p:cNvSpPr>
                    <a:spLocks/>
                  </p:cNvSpPr>
                  <p:nvPr/>
                </p:nvSpPr>
                <p:spPr bwMode="auto">
                  <a:xfrm flipV="1">
                    <a:off x="9980" y="-2"/>
                    <a:ext cx="10020" cy="2000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156 w 21600"/>
                      <a:gd name="T3" fmla="*/ 17152 h 21600"/>
                      <a:gd name="T4" fmla="*/ 0 w 21600"/>
                      <a:gd name="T5" fmla="*/ 17152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F03FB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14" name="Group 349"/>
              <p:cNvGrpSpPr>
                <a:grpSpLocks/>
              </p:cNvGrpSpPr>
              <p:nvPr/>
            </p:nvGrpSpPr>
            <p:grpSpPr bwMode="auto">
              <a:xfrm>
                <a:off x="2832" y="3840"/>
                <a:ext cx="392" cy="209"/>
                <a:chOff x="6686" y="4443"/>
                <a:chExt cx="3565" cy="889"/>
              </a:xfrm>
            </p:grpSpPr>
            <p:grpSp>
              <p:nvGrpSpPr>
                <p:cNvPr id="16416" name="Group 350"/>
                <p:cNvGrpSpPr>
                  <a:grpSpLocks/>
                </p:cNvGrpSpPr>
                <p:nvPr/>
              </p:nvGrpSpPr>
              <p:grpSpPr bwMode="auto">
                <a:xfrm>
                  <a:off x="6686" y="4443"/>
                  <a:ext cx="1060" cy="889"/>
                  <a:chOff x="0" y="0"/>
                  <a:chExt cx="20001" cy="20001"/>
                </a:xfrm>
              </p:grpSpPr>
              <p:grpSp>
                <p:nvGrpSpPr>
                  <p:cNvPr id="16438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0018" cy="10012"/>
                    <a:chOff x="0" y="0"/>
                    <a:chExt cx="20002" cy="20000"/>
                  </a:xfrm>
                </p:grpSpPr>
                <p:sp>
                  <p:nvSpPr>
                    <p:cNvPr id="16442" name="Arc 352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9987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5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43" name="Arc 353"/>
                    <p:cNvSpPr>
                      <a:spLocks/>
                    </p:cNvSpPr>
                    <p:nvPr/>
                  </p:nvSpPr>
                  <p:spPr bwMode="auto">
                    <a:xfrm>
                      <a:off x="10029" y="0"/>
                      <a:ext cx="9973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26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439" name="Group 354"/>
                  <p:cNvGrpSpPr>
                    <a:grpSpLocks/>
                  </p:cNvGrpSpPr>
                  <p:nvPr/>
                </p:nvGrpSpPr>
                <p:grpSpPr bwMode="auto">
                  <a:xfrm>
                    <a:off x="9997" y="9989"/>
                    <a:ext cx="10004" cy="10012"/>
                    <a:chOff x="0" y="0"/>
                    <a:chExt cx="20000" cy="20000"/>
                  </a:xfrm>
                </p:grpSpPr>
                <p:sp>
                  <p:nvSpPr>
                    <p:cNvPr id="16440" name="Arc 355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0" y="0"/>
                      <a:ext cx="10000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41" name="Arc 356"/>
                    <p:cNvSpPr>
                      <a:spLocks/>
                    </p:cNvSpPr>
                    <p:nvPr/>
                  </p:nvSpPr>
                  <p:spPr bwMode="auto">
                    <a:xfrm flipV="1">
                      <a:off x="10000" y="0"/>
                      <a:ext cx="10000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6417" name="Group 357"/>
                <p:cNvGrpSpPr>
                  <a:grpSpLocks/>
                </p:cNvGrpSpPr>
                <p:nvPr/>
              </p:nvGrpSpPr>
              <p:grpSpPr bwMode="auto">
                <a:xfrm>
                  <a:off x="7745" y="4531"/>
                  <a:ext cx="1061" cy="712"/>
                  <a:chOff x="0" y="0"/>
                  <a:chExt cx="20003" cy="20000"/>
                </a:xfrm>
              </p:grpSpPr>
              <p:grpSp>
                <p:nvGrpSpPr>
                  <p:cNvPr id="16432" name="Group 358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9991" cy="9997"/>
                    <a:chOff x="0" y="0"/>
                    <a:chExt cx="20002" cy="20000"/>
                  </a:xfrm>
                </p:grpSpPr>
                <p:sp>
                  <p:nvSpPr>
                    <p:cNvPr id="16436" name="Arc 359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9994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9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37" name="Arc 360"/>
                    <p:cNvSpPr>
                      <a:spLocks/>
                    </p:cNvSpPr>
                    <p:nvPr/>
                  </p:nvSpPr>
                  <p:spPr bwMode="auto">
                    <a:xfrm>
                      <a:off x="9994" y="0"/>
                      <a:ext cx="10008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8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433" name="Group 361"/>
                  <p:cNvGrpSpPr>
                    <a:grpSpLocks/>
                  </p:cNvGrpSpPr>
                  <p:nvPr/>
                </p:nvGrpSpPr>
                <p:grpSpPr bwMode="auto">
                  <a:xfrm>
                    <a:off x="9991" y="9997"/>
                    <a:ext cx="10012" cy="10003"/>
                    <a:chOff x="0" y="0"/>
                    <a:chExt cx="20000" cy="20000"/>
                  </a:xfrm>
                </p:grpSpPr>
                <p:sp>
                  <p:nvSpPr>
                    <p:cNvPr id="16434" name="Arc 362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0" y="0"/>
                      <a:ext cx="9986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5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35" name="Arc 363"/>
                    <p:cNvSpPr>
                      <a:spLocks/>
                    </p:cNvSpPr>
                    <p:nvPr/>
                  </p:nvSpPr>
                  <p:spPr bwMode="auto">
                    <a:xfrm flipV="1">
                      <a:off x="10014" y="0"/>
                      <a:ext cx="9986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5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6418" name="Group 364"/>
                <p:cNvGrpSpPr>
                  <a:grpSpLocks/>
                </p:cNvGrpSpPr>
                <p:nvPr/>
              </p:nvGrpSpPr>
              <p:grpSpPr bwMode="auto">
                <a:xfrm>
                  <a:off x="8789" y="4698"/>
                  <a:ext cx="947" cy="446"/>
                  <a:chOff x="0" y="0"/>
                  <a:chExt cx="19998" cy="20000"/>
                </a:xfrm>
              </p:grpSpPr>
              <p:grpSp>
                <p:nvGrpSpPr>
                  <p:cNvPr id="16426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0007" cy="10000"/>
                    <a:chOff x="0" y="0"/>
                    <a:chExt cx="19998" cy="20000"/>
                  </a:xfrm>
                </p:grpSpPr>
                <p:sp>
                  <p:nvSpPr>
                    <p:cNvPr id="16430" name="Arc 366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10046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73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31" name="Arc 367"/>
                    <p:cNvSpPr>
                      <a:spLocks/>
                    </p:cNvSpPr>
                    <p:nvPr/>
                  </p:nvSpPr>
                  <p:spPr bwMode="auto">
                    <a:xfrm>
                      <a:off x="9952" y="0"/>
                      <a:ext cx="10046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73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427" name="Group 368"/>
                  <p:cNvGrpSpPr>
                    <a:grpSpLocks/>
                  </p:cNvGrpSpPr>
                  <p:nvPr/>
                </p:nvGrpSpPr>
                <p:grpSpPr bwMode="auto">
                  <a:xfrm>
                    <a:off x="9991" y="10000"/>
                    <a:ext cx="10007" cy="10000"/>
                    <a:chOff x="0" y="0"/>
                    <a:chExt cx="20000" cy="20000"/>
                  </a:xfrm>
                </p:grpSpPr>
                <p:sp>
                  <p:nvSpPr>
                    <p:cNvPr id="16428" name="Arc 369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0" y="0"/>
                      <a:ext cx="10047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7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29" name="Arc 370"/>
                    <p:cNvSpPr>
                      <a:spLocks/>
                    </p:cNvSpPr>
                    <p:nvPr/>
                  </p:nvSpPr>
                  <p:spPr bwMode="auto">
                    <a:xfrm flipV="1">
                      <a:off x="9953" y="0"/>
                      <a:ext cx="10047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7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6419" name="Group 371"/>
                <p:cNvGrpSpPr>
                  <a:grpSpLocks/>
                </p:cNvGrpSpPr>
                <p:nvPr/>
              </p:nvGrpSpPr>
              <p:grpSpPr bwMode="auto">
                <a:xfrm>
                  <a:off x="9688" y="4802"/>
                  <a:ext cx="563" cy="268"/>
                  <a:chOff x="0" y="0"/>
                  <a:chExt cx="20001" cy="20000"/>
                </a:xfrm>
              </p:grpSpPr>
              <p:grpSp>
                <p:nvGrpSpPr>
                  <p:cNvPr id="16420" name="Group 372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0007" cy="10000"/>
                    <a:chOff x="0" y="0"/>
                    <a:chExt cx="20000" cy="20000"/>
                  </a:xfrm>
                </p:grpSpPr>
                <p:sp>
                  <p:nvSpPr>
                    <p:cNvPr id="16424" name="Arc 373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10013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52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25" name="Arc 374"/>
                    <p:cNvSpPr>
                      <a:spLocks/>
                    </p:cNvSpPr>
                    <p:nvPr/>
                  </p:nvSpPr>
                  <p:spPr bwMode="auto">
                    <a:xfrm>
                      <a:off x="10013" y="0"/>
                      <a:ext cx="9987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35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421" name="Group 375"/>
                  <p:cNvGrpSpPr>
                    <a:grpSpLocks/>
                  </p:cNvGrpSpPr>
                  <p:nvPr/>
                </p:nvGrpSpPr>
                <p:grpSpPr bwMode="auto">
                  <a:xfrm>
                    <a:off x="9981" y="10000"/>
                    <a:ext cx="10020" cy="10000"/>
                    <a:chOff x="0" y="0"/>
                    <a:chExt cx="20000" cy="20000"/>
                  </a:xfrm>
                </p:grpSpPr>
                <p:sp>
                  <p:nvSpPr>
                    <p:cNvPr id="16422" name="Arc 376"/>
                    <p:cNvSpPr>
                      <a:spLocks/>
                    </p:cNvSpPr>
                    <p:nvPr/>
                  </p:nvSpPr>
                  <p:spPr bwMode="auto">
                    <a:xfrm flipH="1" flipV="1">
                      <a:off x="0" y="0"/>
                      <a:ext cx="10000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23" name="Arc 377"/>
                    <p:cNvSpPr>
                      <a:spLocks/>
                    </p:cNvSpPr>
                    <p:nvPr/>
                  </p:nvSpPr>
                  <p:spPr bwMode="auto">
                    <a:xfrm flipV="1">
                      <a:off x="10000" y="0"/>
                      <a:ext cx="10000" cy="20000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2144 w 21600"/>
                        <a:gd name="T3" fmla="*/ 17147 h 21600"/>
                        <a:gd name="T4" fmla="*/ 0 w 21600"/>
                        <a:gd name="T5" fmla="*/ 17147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0F03FB"/>
                    </a:solidFill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6415" name="Line 378"/>
              <p:cNvSpPr>
                <a:spLocks noChangeShapeType="1"/>
              </p:cNvSpPr>
              <p:nvPr/>
            </p:nvSpPr>
            <p:spPr bwMode="auto">
              <a:xfrm>
                <a:off x="2095" y="400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243" name="Rectangle 379"/>
          <p:cNvSpPr>
            <a:spLocks noGrp="1" noChangeArrowheads="1"/>
          </p:cNvSpPr>
          <p:nvPr>
            <p:ph type="title"/>
          </p:nvPr>
        </p:nvSpPr>
        <p:spPr>
          <a:xfrm>
            <a:off x="704850" y="373063"/>
            <a:ext cx="7650163" cy="498475"/>
          </a:xfrm>
        </p:spPr>
        <p:txBody>
          <a:bodyPr/>
          <a:lstStyle/>
          <a:p>
            <a:pPr>
              <a:defRPr/>
            </a:pPr>
            <a:r>
              <a:rPr lang="en-US" sz="2000" smtClean="0"/>
              <a:t>Material Interactions</a:t>
            </a:r>
          </a:p>
        </p:txBody>
      </p:sp>
      <p:sp>
        <p:nvSpPr>
          <p:cNvPr id="16388" name="Rectangle 380"/>
          <p:cNvSpPr>
            <a:spLocks noGrp="1" noChangeArrowheads="1"/>
          </p:cNvSpPr>
          <p:nvPr>
            <p:ph type="body" idx="1"/>
          </p:nvPr>
        </p:nvSpPr>
        <p:spPr>
          <a:xfrm>
            <a:off x="400050" y="1193800"/>
            <a:ext cx="8743950" cy="4343400"/>
          </a:xfrm>
        </p:spPr>
        <p:txBody>
          <a:bodyPr/>
          <a:lstStyle/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r>
              <a:rPr lang="en-US" smtClean="0"/>
              <a:t>Glass &amp; </a:t>
            </a:r>
          </a:p>
          <a:p>
            <a:pPr lvl="1">
              <a:buClr>
                <a:srgbClr val="0000FF"/>
              </a:buClr>
              <a:buFont typeface="Wingdings" pitchFamily="2" charset="2"/>
              <a:buNone/>
            </a:pPr>
            <a:r>
              <a:rPr lang="en-US" smtClean="0"/>
              <a:t>    Ceramics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endParaRPr lang="en-US" smtClean="0"/>
          </a:p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endParaRPr lang="en-US" smtClean="0"/>
          </a:p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r>
              <a:rPr lang="en-US" smtClean="0"/>
              <a:t> Polymer</a:t>
            </a:r>
          </a:p>
          <a:p>
            <a:pPr lvl="1">
              <a:buClr>
                <a:srgbClr val="0000FF"/>
              </a:buClr>
              <a:buFont typeface="Wingdings" pitchFamily="2" charset="2"/>
              <a:buNone/>
            </a:pPr>
            <a:r>
              <a:rPr lang="en-US" smtClean="0"/>
              <a:t>       resins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endParaRPr lang="en-US" smtClean="0"/>
          </a:p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endParaRPr lang="en-US" smtClean="0"/>
          </a:p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r>
              <a:rPr lang="en-US" smtClean="0"/>
              <a:t>Silicon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endParaRPr lang="en-US" smtClean="0"/>
          </a:p>
          <a:p>
            <a:pPr lvl="1">
              <a:buClr>
                <a:srgbClr val="0000FF"/>
              </a:buClr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q"/>
            </a:pPr>
            <a:r>
              <a:rPr lang="en-US" smtClean="0"/>
              <a:t> Metals</a:t>
            </a:r>
          </a:p>
          <a:p>
            <a:pPr lvl="1">
              <a:buFont typeface="Wingdings" pitchFamily="2" charset="2"/>
              <a:buChar char="u"/>
            </a:pPr>
            <a:endParaRPr lang="en-US" smtClean="0"/>
          </a:p>
          <a:p>
            <a:endParaRPr lang="en-US" smtClean="0"/>
          </a:p>
        </p:txBody>
      </p:sp>
      <p:sp>
        <p:nvSpPr>
          <p:cNvPr id="37245" name="Text Box 381"/>
          <p:cNvSpPr txBox="1">
            <a:spLocks noChangeArrowheads="1"/>
          </p:cNvSpPr>
          <p:nvPr/>
        </p:nvSpPr>
        <p:spPr bwMode="auto">
          <a:xfrm>
            <a:off x="7327900" y="1460500"/>
            <a:ext cx="105568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Dp</a:t>
            </a:r>
          </a:p>
          <a:p>
            <a:pPr algn="ctr">
              <a:defRPr/>
            </a:pP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~2 to 20 m</a:t>
            </a:r>
          </a:p>
        </p:txBody>
      </p:sp>
      <p:sp>
        <p:nvSpPr>
          <p:cNvPr id="37246" name="Text Box 382"/>
          <p:cNvSpPr txBox="1">
            <a:spLocks noChangeArrowheads="1"/>
          </p:cNvSpPr>
          <p:nvPr/>
        </p:nvSpPr>
        <p:spPr bwMode="auto">
          <a:xfrm>
            <a:off x="7404100" y="4813300"/>
            <a:ext cx="9525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Dp</a:t>
            </a:r>
          </a:p>
          <a:p>
            <a:pPr algn="ctr">
              <a:defRPr/>
            </a:pP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~2-50 </a:t>
            </a: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m</a:t>
            </a:r>
            <a:endParaRPr lang="en-US" sz="1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7247" name="Text Box 383"/>
          <p:cNvSpPr txBox="1">
            <a:spLocks noChangeArrowheads="1"/>
          </p:cNvSpPr>
          <p:nvPr/>
        </p:nvSpPr>
        <p:spPr bwMode="auto">
          <a:xfrm>
            <a:off x="7327900" y="3670300"/>
            <a:ext cx="140017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Dp</a:t>
            </a:r>
          </a:p>
          <a:p>
            <a:pPr algn="ctr">
              <a:defRPr/>
            </a:pP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~0.01 to 0.2 m </a:t>
            </a:r>
          </a:p>
        </p:txBody>
      </p:sp>
      <p:sp>
        <p:nvSpPr>
          <p:cNvPr id="37248" name="Text Box 384"/>
          <p:cNvSpPr txBox="1">
            <a:spLocks noChangeArrowheads="1"/>
          </p:cNvSpPr>
          <p:nvPr/>
        </p:nvSpPr>
        <p:spPr bwMode="auto">
          <a:xfrm>
            <a:off x="7327900" y="2603500"/>
            <a:ext cx="1104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Dp</a:t>
            </a:r>
          </a:p>
          <a:p>
            <a:pPr algn="ctr">
              <a:defRPr/>
            </a:pPr>
            <a:r>
              <a:rPr lang="en-US" sz="1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~0.1 to 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3860800" y="46228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3975100" y="48641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4006850" y="43815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4464050" y="39052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3848100" y="38481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3073400" y="42989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4" name="Rectangle 8"/>
          <p:cNvSpPr>
            <a:spLocks noChangeArrowheads="1"/>
          </p:cNvSpPr>
          <p:nvPr/>
        </p:nvSpPr>
        <p:spPr bwMode="auto">
          <a:xfrm>
            <a:off x="2705100" y="44450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5" name="Rectangle 9"/>
          <p:cNvSpPr>
            <a:spLocks noChangeArrowheads="1"/>
          </p:cNvSpPr>
          <p:nvPr/>
        </p:nvSpPr>
        <p:spPr bwMode="auto">
          <a:xfrm>
            <a:off x="1746250" y="46990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6" name="Rectangle 10"/>
          <p:cNvSpPr>
            <a:spLocks noChangeArrowheads="1"/>
          </p:cNvSpPr>
          <p:nvPr/>
        </p:nvSpPr>
        <p:spPr bwMode="auto">
          <a:xfrm>
            <a:off x="1581150" y="45339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7" name="Rectangle 11"/>
          <p:cNvSpPr>
            <a:spLocks noChangeArrowheads="1"/>
          </p:cNvSpPr>
          <p:nvPr/>
        </p:nvSpPr>
        <p:spPr bwMode="auto">
          <a:xfrm>
            <a:off x="2292350" y="43053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8" name="Rectangle 12"/>
          <p:cNvSpPr>
            <a:spLocks noChangeArrowheads="1"/>
          </p:cNvSpPr>
          <p:nvPr/>
        </p:nvSpPr>
        <p:spPr bwMode="auto">
          <a:xfrm>
            <a:off x="1422400" y="47434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89" name="Rectangle 13"/>
          <p:cNvSpPr>
            <a:spLocks noChangeArrowheads="1"/>
          </p:cNvSpPr>
          <p:nvPr/>
        </p:nvSpPr>
        <p:spPr bwMode="auto">
          <a:xfrm>
            <a:off x="958850" y="46101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0" name="Rectangle 14"/>
          <p:cNvSpPr>
            <a:spLocks noChangeArrowheads="1"/>
          </p:cNvSpPr>
          <p:nvPr/>
        </p:nvSpPr>
        <p:spPr bwMode="auto">
          <a:xfrm>
            <a:off x="876300" y="38862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1" name="Rectangle 15"/>
          <p:cNvSpPr>
            <a:spLocks noChangeArrowheads="1"/>
          </p:cNvSpPr>
          <p:nvPr/>
        </p:nvSpPr>
        <p:spPr bwMode="auto">
          <a:xfrm>
            <a:off x="1504950" y="38608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2" name="Rectangle 16"/>
          <p:cNvSpPr>
            <a:spLocks noChangeArrowheads="1"/>
          </p:cNvSpPr>
          <p:nvPr/>
        </p:nvSpPr>
        <p:spPr bwMode="auto">
          <a:xfrm>
            <a:off x="6731000" y="17589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3" name="Rectangle 17"/>
          <p:cNvSpPr>
            <a:spLocks noChangeArrowheads="1"/>
          </p:cNvSpPr>
          <p:nvPr/>
        </p:nvSpPr>
        <p:spPr bwMode="auto">
          <a:xfrm>
            <a:off x="7645400" y="25781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4" name="Rectangle 18"/>
          <p:cNvSpPr>
            <a:spLocks noChangeArrowheads="1"/>
          </p:cNvSpPr>
          <p:nvPr/>
        </p:nvSpPr>
        <p:spPr bwMode="auto">
          <a:xfrm>
            <a:off x="6946900" y="20383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5" name="Rectangle 19"/>
          <p:cNvSpPr>
            <a:spLocks noChangeArrowheads="1"/>
          </p:cNvSpPr>
          <p:nvPr/>
        </p:nvSpPr>
        <p:spPr bwMode="auto">
          <a:xfrm>
            <a:off x="5314950" y="17399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6" name="Rectangle 20"/>
          <p:cNvSpPr>
            <a:spLocks noChangeArrowheads="1"/>
          </p:cNvSpPr>
          <p:nvPr/>
        </p:nvSpPr>
        <p:spPr bwMode="auto">
          <a:xfrm>
            <a:off x="5130800" y="20002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7" name="Rectangle 21"/>
          <p:cNvSpPr>
            <a:spLocks noChangeArrowheads="1"/>
          </p:cNvSpPr>
          <p:nvPr/>
        </p:nvSpPr>
        <p:spPr bwMode="auto">
          <a:xfrm>
            <a:off x="5334000" y="22669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8" name="Rectangle 22"/>
          <p:cNvSpPr>
            <a:spLocks noChangeArrowheads="1"/>
          </p:cNvSpPr>
          <p:nvPr/>
        </p:nvSpPr>
        <p:spPr bwMode="auto">
          <a:xfrm>
            <a:off x="6737350" y="23368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099" name="Rectangle 23"/>
          <p:cNvSpPr>
            <a:spLocks noChangeArrowheads="1"/>
          </p:cNvSpPr>
          <p:nvPr/>
        </p:nvSpPr>
        <p:spPr bwMode="auto">
          <a:xfrm>
            <a:off x="6032500" y="23431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100" name="Rectangle 24"/>
          <p:cNvSpPr>
            <a:spLocks noChangeArrowheads="1"/>
          </p:cNvSpPr>
          <p:nvPr/>
        </p:nvSpPr>
        <p:spPr bwMode="auto">
          <a:xfrm>
            <a:off x="6889750" y="42481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101" name="Rectangle 25"/>
          <p:cNvSpPr>
            <a:spLocks noChangeArrowheads="1"/>
          </p:cNvSpPr>
          <p:nvPr/>
        </p:nvSpPr>
        <p:spPr bwMode="auto">
          <a:xfrm>
            <a:off x="1130300" y="18161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102" name="Rectangle 26"/>
          <p:cNvSpPr>
            <a:spLocks noChangeArrowheads="1"/>
          </p:cNvSpPr>
          <p:nvPr/>
        </p:nvSpPr>
        <p:spPr bwMode="auto">
          <a:xfrm>
            <a:off x="4108450" y="22161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103" name="Rectangle 27"/>
          <p:cNvSpPr>
            <a:spLocks noChangeArrowheads="1"/>
          </p:cNvSpPr>
          <p:nvPr/>
        </p:nvSpPr>
        <p:spPr bwMode="auto">
          <a:xfrm>
            <a:off x="1149350" y="24130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104" name="Rectangle 28"/>
          <p:cNvSpPr>
            <a:spLocks noChangeArrowheads="1"/>
          </p:cNvSpPr>
          <p:nvPr/>
        </p:nvSpPr>
        <p:spPr bwMode="auto">
          <a:xfrm>
            <a:off x="3403600" y="17907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105" name="Rectangle 29"/>
          <p:cNvSpPr>
            <a:spLocks noChangeArrowheads="1"/>
          </p:cNvSpPr>
          <p:nvPr/>
        </p:nvSpPr>
        <p:spPr bwMode="auto">
          <a:xfrm>
            <a:off x="2546350" y="19050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106" name="Rectangle 30"/>
          <p:cNvSpPr>
            <a:spLocks noChangeArrowheads="1"/>
          </p:cNvSpPr>
          <p:nvPr/>
        </p:nvSpPr>
        <p:spPr bwMode="auto">
          <a:xfrm>
            <a:off x="2489200" y="248920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3107" name="Rectangle 31"/>
          <p:cNvSpPr>
            <a:spLocks noChangeArrowheads="1"/>
          </p:cNvSpPr>
          <p:nvPr/>
        </p:nvSpPr>
        <p:spPr bwMode="auto">
          <a:xfrm>
            <a:off x="1809750" y="2393950"/>
            <a:ext cx="146050" cy="3873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FF99FF"/>
              </a:solidFill>
              <a:cs typeface="Times New Roman" pitchFamily="18" charset="0"/>
            </a:endParaRPr>
          </a:p>
        </p:txBody>
      </p:sp>
      <p:sp>
        <p:nvSpPr>
          <p:cNvPr id="6761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Dipoles in Polymer Resins</a:t>
            </a:r>
          </a:p>
        </p:txBody>
      </p:sp>
      <p:sp>
        <p:nvSpPr>
          <p:cNvPr id="3109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349500" y="3119438"/>
            <a:ext cx="496888" cy="1873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000" b="1" smtClean="0"/>
              <a:t>PI</a:t>
            </a:r>
          </a:p>
        </p:txBody>
      </p:sp>
      <p:graphicFrame>
        <p:nvGraphicFramePr>
          <p:cNvPr id="3074" name="Object 34"/>
          <p:cNvGraphicFramePr>
            <a:graphicFrameLocks noChangeAspect="1"/>
          </p:cNvGraphicFramePr>
          <p:nvPr/>
        </p:nvGraphicFramePr>
        <p:xfrm>
          <a:off x="5154613" y="1958975"/>
          <a:ext cx="31527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emSketch" r:id="rId3" imgW="4855320" imgH="1267920" progId="ACD.ChemSketch.20">
                  <p:embed/>
                </p:oleObj>
              </mc:Choice>
              <mc:Fallback>
                <p:oleObj name="ChemSketch" r:id="rId3" imgW="4855320" imgH="1267920" progId="ACD.ChemSketch.20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1958975"/>
                        <a:ext cx="315277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5"/>
          <p:cNvGraphicFramePr>
            <a:graphicFrameLocks noChangeAspect="1"/>
          </p:cNvGraphicFramePr>
          <p:nvPr/>
        </p:nvGraphicFramePr>
        <p:xfrm>
          <a:off x="1022350" y="1879600"/>
          <a:ext cx="3251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emSketch" r:id="rId5" imgW="5626440" imgH="1539360" progId="ACD.ChemSketch.20">
                  <p:embed/>
                </p:oleObj>
              </mc:Choice>
              <mc:Fallback>
                <p:oleObj name="ChemSketch" r:id="rId5" imgW="5626440" imgH="1539360" progId="ACD.ChemSketch.20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1879600"/>
                        <a:ext cx="32512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36"/>
          <p:cNvGraphicFramePr>
            <a:graphicFrameLocks noChangeAspect="1"/>
          </p:cNvGraphicFramePr>
          <p:nvPr/>
        </p:nvGraphicFramePr>
        <p:xfrm>
          <a:off x="5567363" y="3990975"/>
          <a:ext cx="290988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hemSketch" r:id="rId7" imgW="5678280" imgH="1719000" progId="ACD.ChemSketch.20">
                  <p:embed/>
                </p:oleObj>
              </mc:Choice>
              <mc:Fallback>
                <p:oleObj name="ChemSketch" r:id="rId7" imgW="5678280" imgH="1719000" progId="ACD.ChemSketch.20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363" y="3990975"/>
                        <a:ext cx="2909887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0" name="Rectangle 37"/>
          <p:cNvSpPr>
            <a:spLocks noChangeArrowheads="1"/>
          </p:cNvSpPr>
          <p:nvPr/>
        </p:nvSpPr>
        <p:spPr bwMode="auto">
          <a:xfrm>
            <a:off x="6438900" y="5168900"/>
            <a:ext cx="965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F03FB"/>
              </a:buClr>
              <a:buSzPct val="84000"/>
              <a:buFont typeface="Wingdings" pitchFamily="2" charset="2"/>
              <a:buNone/>
            </a:pPr>
            <a:r>
              <a:rPr lang="en-US" sz="1000" b="1">
                <a:latin typeface="Arial" charset="0"/>
              </a:rPr>
              <a:t>BCB</a:t>
            </a:r>
          </a:p>
        </p:txBody>
      </p:sp>
      <p:sp>
        <p:nvSpPr>
          <p:cNvPr id="3111" name="Rectangle 38"/>
          <p:cNvSpPr>
            <a:spLocks noChangeArrowheads="1"/>
          </p:cNvSpPr>
          <p:nvPr/>
        </p:nvSpPr>
        <p:spPr bwMode="auto">
          <a:xfrm>
            <a:off x="6350000" y="2971800"/>
            <a:ext cx="965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F03FB"/>
              </a:buClr>
              <a:buSzPct val="84000"/>
              <a:buFont typeface="Wingdings" pitchFamily="2" charset="2"/>
              <a:buNone/>
            </a:pPr>
            <a:r>
              <a:rPr lang="en-US" sz="1000" b="1">
                <a:latin typeface="Arial" charset="0"/>
              </a:rPr>
              <a:t>PBO</a:t>
            </a:r>
          </a:p>
        </p:txBody>
      </p:sp>
      <p:sp>
        <p:nvSpPr>
          <p:cNvPr id="3112" name="Rectangle 39"/>
          <p:cNvSpPr>
            <a:spLocks noChangeArrowheads="1"/>
          </p:cNvSpPr>
          <p:nvPr/>
        </p:nvSpPr>
        <p:spPr bwMode="auto">
          <a:xfrm>
            <a:off x="2184400" y="5245100"/>
            <a:ext cx="965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F03FB"/>
              </a:buClr>
              <a:buSzPct val="84000"/>
              <a:buFont typeface="Wingdings" pitchFamily="2" charset="2"/>
              <a:buNone/>
            </a:pPr>
            <a:r>
              <a:rPr lang="en-US" sz="1000" b="1">
                <a:latin typeface="Arial" charset="0"/>
              </a:rPr>
              <a:t>Epoxies</a:t>
            </a:r>
          </a:p>
        </p:txBody>
      </p:sp>
      <p:sp>
        <p:nvSpPr>
          <p:cNvPr id="3113" name="Line 40"/>
          <p:cNvSpPr>
            <a:spLocks noChangeShapeType="1"/>
          </p:cNvSpPr>
          <p:nvPr/>
        </p:nvSpPr>
        <p:spPr bwMode="auto">
          <a:xfrm flipH="1" flipV="1">
            <a:off x="1016000" y="2489200"/>
            <a:ext cx="20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Line 41"/>
          <p:cNvSpPr>
            <a:spLocks noChangeShapeType="1"/>
          </p:cNvSpPr>
          <p:nvPr/>
        </p:nvSpPr>
        <p:spPr bwMode="auto">
          <a:xfrm flipH="1">
            <a:off x="4248150" y="23495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Line 42"/>
          <p:cNvSpPr>
            <a:spLocks noChangeShapeType="1"/>
          </p:cNvSpPr>
          <p:nvPr/>
        </p:nvSpPr>
        <p:spPr bwMode="auto">
          <a:xfrm flipH="1">
            <a:off x="5041900" y="2317750"/>
            <a:ext cx="158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Line 43"/>
          <p:cNvSpPr>
            <a:spLocks noChangeShapeType="1"/>
          </p:cNvSpPr>
          <p:nvPr/>
        </p:nvSpPr>
        <p:spPr bwMode="auto">
          <a:xfrm>
            <a:off x="8261350" y="24193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Rectangle 44"/>
          <p:cNvSpPr>
            <a:spLocks noChangeArrowheads="1"/>
          </p:cNvSpPr>
          <p:nvPr/>
        </p:nvSpPr>
        <p:spPr bwMode="auto">
          <a:xfrm>
            <a:off x="4238625" y="2357438"/>
            <a:ext cx="155575" cy="155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7" name="Object 45"/>
          <p:cNvGraphicFramePr>
            <a:graphicFrameLocks noChangeAspect="1"/>
          </p:cNvGraphicFramePr>
          <p:nvPr/>
        </p:nvGraphicFramePr>
        <p:xfrm>
          <a:off x="931863" y="3841750"/>
          <a:ext cx="3649662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emSketch" r:id="rId9" imgW="6699600" imgH="2398680" progId="ACD.ChemSketch.20">
                  <p:embed/>
                </p:oleObj>
              </mc:Choice>
              <mc:Fallback>
                <p:oleObj name="ChemSketch" r:id="rId9" imgW="6699600" imgH="2398680" progId="ACD.ChemSketch.20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3841750"/>
                        <a:ext cx="3649662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mbda2004">
  <a:themeElements>
    <a:clrScheme name="">
      <a:dk1>
        <a:srgbClr val="000000"/>
      </a:dk1>
      <a:lt1>
        <a:srgbClr val="FFFFFF"/>
      </a:lt1>
      <a:dk2>
        <a:srgbClr val="FC0128"/>
      </a:dk2>
      <a:lt2>
        <a:srgbClr val="000000"/>
      </a:lt2>
      <a:accent1>
        <a:srgbClr val="FAFD00"/>
      </a:accent1>
      <a:accent2>
        <a:srgbClr val="FC0128"/>
      </a:accent2>
      <a:accent3>
        <a:srgbClr val="FFFFFF"/>
      </a:accent3>
      <a:accent4>
        <a:srgbClr val="000000"/>
      </a:accent4>
      <a:accent5>
        <a:srgbClr val="FCFEAA"/>
      </a:accent5>
      <a:accent6>
        <a:srgbClr val="E40123"/>
      </a:accent6>
      <a:hlink>
        <a:srgbClr val="00DFCA"/>
      </a:hlink>
      <a:folHlink>
        <a:srgbClr val="DC0081"/>
      </a:folHlink>
    </a:clrScheme>
    <a:fontScheme name="Lambda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mbda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bda20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mbda20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bda20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bda2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bda2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bda2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Settings\bhubbard\Application Data\Microsoft\Templates\Lambda2004.pot</Template>
  <TotalTime>7192</TotalTime>
  <Pages>8900648</Pages>
  <Words>1386</Words>
  <Application>Microsoft Office PowerPoint</Application>
  <PresentationFormat>On-screen Show (4:3)</PresentationFormat>
  <Paragraphs>453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Courier New</vt:lpstr>
      <vt:lpstr>Lucida Sans Unicode</vt:lpstr>
      <vt:lpstr>Monotype Sorts</vt:lpstr>
      <vt:lpstr>Symbol</vt:lpstr>
      <vt:lpstr>Tahoma</vt:lpstr>
      <vt:lpstr>Times New Roman</vt:lpstr>
      <vt:lpstr>Wingdings</vt:lpstr>
      <vt:lpstr>Lambda2004</vt:lpstr>
      <vt:lpstr>Image</vt:lpstr>
      <vt:lpstr>Chart</vt:lpstr>
      <vt:lpstr>ChemSketch</vt:lpstr>
      <vt:lpstr>Document</vt:lpstr>
      <vt:lpstr>Low Temperature Cure  of PBO Films on Wafers</vt:lpstr>
      <vt:lpstr>Designing a Low-Temp Polymer</vt:lpstr>
      <vt:lpstr>Limits to Convection Curing</vt:lpstr>
      <vt:lpstr>Characteristics of VFM</vt:lpstr>
      <vt:lpstr>Variable Frequency Microwaves</vt:lpstr>
      <vt:lpstr>Compared with Fixed Microwave</vt:lpstr>
      <vt:lpstr>Microwave Heating</vt:lpstr>
      <vt:lpstr>Material Interactions</vt:lpstr>
      <vt:lpstr>Dipoles in Polymer Resins</vt:lpstr>
      <vt:lpstr>Polymerization Mechanisms</vt:lpstr>
      <vt:lpstr>Previous Polyimide Results</vt:lpstr>
      <vt:lpstr>Electronic Correlations</vt:lpstr>
      <vt:lpstr>Electronic Correlations</vt:lpstr>
      <vt:lpstr>Electronic Corellations</vt:lpstr>
      <vt:lpstr>Structural Correlations</vt:lpstr>
      <vt:lpstr>Electronic and Structural Effects</vt:lpstr>
      <vt:lpstr>Custom Design of PBOs</vt:lpstr>
      <vt:lpstr>Cyclization Results</vt:lpstr>
      <vt:lpstr>Tg Results</vt:lpstr>
      <vt:lpstr>Other Properties</vt:lpstr>
      <vt:lpstr>Solvent Effects</vt:lpstr>
      <vt:lpstr>Molecular Design</vt:lpstr>
      <vt:lpstr>Confirmation Runs</vt:lpstr>
      <vt:lpstr>Summary</vt:lpstr>
      <vt:lpstr>2007 Update on Patterned Wafers</vt:lpstr>
    </vt:vector>
  </TitlesOfParts>
  <Company>SEMI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SEMI</dc:creator>
  <cp:keywords/>
  <dc:description/>
  <cp:lastModifiedBy>Robert Hubbard</cp:lastModifiedBy>
  <cp:revision>166</cp:revision>
  <cp:lastPrinted>2001-03-31T00:15:30Z</cp:lastPrinted>
  <dcterms:created xsi:type="dcterms:W3CDTF">2001-11-27T22:10:09Z</dcterms:created>
  <dcterms:modified xsi:type="dcterms:W3CDTF">2017-01-20T22:42:47Z</dcterms:modified>
</cp:coreProperties>
</file>