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417" r:id="rId2"/>
    <p:sldId id="439" r:id="rId3"/>
    <p:sldId id="406" r:id="rId4"/>
    <p:sldId id="410" r:id="rId5"/>
    <p:sldId id="415" r:id="rId6"/>
    <p:sldId id="420" r:id="rId7"/>
    <p:sldId id="413" r:id="rId8"/>
    <p:sldId id="440" r:id="rId9"/>
    <p:sldId id="448" r:id="rId10"/>
    <p:sldId id="428" r:id="rId11"/>
    <p:sldId id="436" r:id="rId12"/>
    <p:sldId id="437" r:id="rId13"/>
    <p:sldId id="441" r:id="rId14"/>
    <p:sldId id="442" r:id="rId15"/>
    <p:sldId id="443" r:id="rId16"/>
    <p:sldId id="444" r:id="rId17"/>
    <p:sldId id="445" r:id="rId18"/>
    <p:sldId id="453" r:id="rId19"/>
    <p:sldId id="446" r:id="rId20"/>
    <p:sldId id="447" r:id="rId21"/>
    <p:sldId id="449" r:id="rId22"/>
    <p:sldId id="450" r:id="rId23"/>
    <p:sldId id="451" r:id="rId24"/>
    <p:sldId id="452" r:id="rId25"/>
    <p:sldId id="454" r:id="rId26"/>
    <p:sldId id="455" r:id="rId27"/>
    <p:sldId id="456" r:id="rId28"/>
    <p:sldId id="457" r:id="rId29"/>
    <p:sldId id="458" r:id="rId30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00"/>
    <a:srgbClr val="608E3A"/>
    <a:srgbClr val="567600"/>
    <a:srgbClr val="357600"/>
    <a:srgbClr val="C0C0C0"/>
    <a:srgbClr val="000099"/>
    <a:srgbClr val="FF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599" autoAdjust="0"/>
  </p:normalViewPr>
  <p:slideViewPr>
    <p:cSldViewPr snapToGrid="0">
      <p:cViewPr varScale="1">
        <p:scale>
          <a:sx n="121" d="100"/>
          <a:sy n="121" d="100"/>
        </p:scale>
        <p:origin x="12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23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>
            <a:lvl1pPr defTabSz="971550">
              <a:spcBef>
                <a:spcPct val="20000"/>
              </a:spcBef>
              <a:buClr>
                <a:srgbClr val="EDB22C"/>
              </a:buClr>
              <a:buFont typeface="Tahoma" charset="0"/>
              <a:buNone/>
              <a:defRPr sz="13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207" tIns="47259" rIns="96207" bIns="47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9424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we just MATCH</a:t>
            </a:r>
            <a:r>
              <a:rPr lang="en-US" baseline="0" dirty="0" smtClean="0"/>
              <a:t> the CTEs?</a:t>
            </a:r>
          </a:p>
          <a:p>
            <a:r>
              <a:rPr lang="en-US" baseline="0" dirty="0" smtClean="0"/>
              <a:t>Other polymer dielectrics – same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0C0D786-500D-4FBC-808D-DA69476C47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6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3-5 samples – 3 </a:t>
            </a:r>
            <a:r>
              <a:rPr lang="en-US" dirty="0" err="1" smtClean="0"/>
              <a:t>meas</a:t>
            </a:r>
            <a:r>
              <a:rPr lang="en-US" dirty="0" smtClean="0"/>
              <a:t>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0C0D786-500D-4FBC-808D-DA69476C47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5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wavy pattern is just an artifact of measurement.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 2X warpage but NO additional warpage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75FD568-742B-4F33-9384-8D6995E3E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317500"/>
            <a:ext cx="2135187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17500"/>
            <a:ext cx="6253163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17500"/>
            <a:ext cx="8128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194175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975" y="1295400"/>
            <a:ext cx="4194175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17500"/>
            <a:ext cx="8128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194175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9975" y="1295400"/>
            <a:ext cx="4194175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9975" y="3886200"/>
            <a:ext cx="4194175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2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6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94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975" y="1295400"/>
            <a:ext cx="4194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0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2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15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317500"/>
            <a:ext cx="8128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540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2" y="410369"/>
            <a:ext cx="1412559" cy="424497"/>
          </a:xfrm>
          <a:prstGeom prst="rect">
            <a:avLst/>
          </a:prstGeom>
        </p:spPr>
      </p:pic>
      <p:sp>
        <p:nvSpPr>
          <p:cNvPr id="8" name="Rectangle 2052"/>
          <p:cNvSpPr>
            <a:spLocks noChangeArrowheads="1"/>
          </p:cNvSpPr>
          <p:nvPr userDrawn="1"/>
        </p:nvSpPr>
        <p:spPr bwMode="auto">
          <a:xfrm>
            <a:off x="533400" y="823833"/>
            <a:ext cx="6859302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03FB"/>
        </a:buClr>
        <a:buSzPct val="84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4FFB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/>
        <a:buChar char="ä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Polymer Dielectric Layer Curing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Fast, Low Temperature, Low Warpage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2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VFM Cure of Polyimide at Low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3999"/>
          </a:xfrm>
        </p:spPr>
        <p:txBody>
          <a:bodyPr/>
          <a:lstStyle/>
          <a:p>
            <a:r>
              <a:rPr lang="en-US" dirty="0" smtClean="0"/>
              <a:t>Low </a:t>
            </a:r>
            <a:r>
              <a:rPr lang="en-US" dirty="0"/>
              <a:t>temperature cure AND faster total cycle times possible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Compare film properties of oven and VFM cure profiles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“Cure time” is often given as </a:t>
            </a:r>
            <a:r>
              <a:rPr lang="en-US" u="sng" dirty="0" smtClean="0"/>
              <a:t>soak</a:t>
            </a:r>
            <a:r>
              <a:rPr lang="en-US" dirty="0" smtClean="0"/>
              <a:t> time, not cycle time</a:t>
            </a:r>
          </a:p>
          <a:p>
            <a:r>
              <a:rPr lang="en-US" dirty="0" smtClean="0"/>
              <a:t>Slow oven ramp </a:t>
            </a:r>
            <a:r>
              <a:rPr lang="en-US" dirty="0"/>
              <a:t>to soak is used to reduce film stress and </a:t>
            </a:r>
            <a:r>
              <a:rPr lang="en-US" dirty="0" smtClean="0"/>
              <a:t>warpage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8538" y="1764667"/>
            <a:ext cx="5541744" cy="3446766"/>
            <a:chOff x="1308538" y="1764667"/>
            <a:chExt cx="5541744" cy="34467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8538" y="1764667"/>
              <a:ext cx="5541744" cy="287146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15839" y="2364129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</a:rPr>
                <a:t>soak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963439" y="2440329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25439" y="2440329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14983" y="2519506"/>
              <a:ext cx="5277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92D050"/>
                  </a:solidFill>
                </a:rPr>
                <a:t>soak</a:t>
              </a:r>
              <a:endParaRPr lang="en-US" sz="1400" b="1" i="1" dirty="0">
                <a:solidFill>
                  <a:srgbClr val="92D05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362583" y="2595706"/>
              <a:ext cx="0" cy="15240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24583" y="2595706"/>
              <a:ext cx="0" cy="15240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259789" y="4749768"/>
              <a:ext cx="379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Standard oven cycle</a:t>
              </a:r>
              <a:r>
                <a:rPr lang="en-US" sz="1200" dirty="0"/>
                <a:t> vs. example VFM cycles for HD4100</a:t>
              </a:r>
            </a:p>
            <a:p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6749" y="2156589"/>
              <a:ext cx="113593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Oven 375C</a:t>
              </a:r>
            </a:p>
            <a:p>
              <a:r>
                <a:rPr lang="en-US" sz="1400" dirty="0" smtClean="0"/>
                <a:t>VFM 270C</a:t>
              </a:r>
            </a:p>
            <a:p>
              <a:r>
                <a:rPr lang="en-US" sz="1400" dirty="0" smtClean="0"/>
                <a:t>VFM 250C</a:t>
              </a:r>
            </a:p>
            <a:p>
              <a:r>
                <a:rPr lang="en-US" sz="1400" dirty="0" smtClean="0"/>
                <a:t>VFM 230C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55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375°C oven vs. 230-270°C VFM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DOE results: 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199"/>
            <a:ext cx="4648200" cy="525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953000" y="3581400"/>
            <a:ext cx="1219200" cy="762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2200" y="3429000"/>
            <a:ext cx="1706621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These are NOT</a:t>
            </a:r>
          </a:p>
          <a:p>
            <a:r>
              <a:rPr lang="en-US" sz="1400" dirty="0">
                <a:solidFill>
                  <a:srgbClr val="0070C0"/>
                </a:solidFill>
              </a:rPr>
              <a:t>e</a:t>
            </a:r>
            <a:r>
              <a:rPr lang="en-US" sz="1400" dirty="0" smtClean="0">
                <a:solidFill>
                  <a:srgbClr val="0070C0"/>
                </a:solidFill>
              </a:rPr>
              <a:t>rror bars. They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</a:t>
            </a:r>
            <a:r>
              <a:rPr lang="en-US" sz="1400" dirty="0" smtClean="0">
                <a:solidFill>
                  <a:srgbClr val="0070C0"/>
                </a:solidFill>
              </a:rPr>
              <a:t>epresent the range</a:t>
            </a:r>
          </a:p>
          <a:p>
            <a:r>
              <a:rPr lang="en-US" sz="1400" dirty="0">
                <a:solidFill>
                  <a:srgbClr val="0070C0"/>
                </a:solidFill>
              </a:rPr>
              <a:t>o</a:t>
            </a:r>
            <a:r>
              <a:rPr lang="en-US" sz="1400" dirty="0" smtClean="0">
                <a:solidFill>
                  <a:srgbClr val="0070C0"/>
                </a:solidFill>
              </a:rPr>
              <a:t>f real results from</a:t>
            </a:r>
          </a:p>
          <a:p>
            <a:r>
              <a:rPr lang="en-US" sz="1400" u="sng" dirty="0">
                <a:solidFill>
                  <a:srgbClr val="0070C0"/>
                </a:solidFill>
              </a:rPr>
              <a:t>c</a:t>
            </a:r>
            <a:r>
              <a:rPr lang="en-US" sz="1400" u="sng" dirty="0" smtClean="0">
                <a:solidFill>
                  <a:srgbClr val="0070C0"/>
                </a:solidFill>
              </a:rPr>
              <a:t>hanges of variables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3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actual data (equivalent cure by IR):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Lowest cure (230</a:t>
            </a:r>
            <a:r>
              <a:rPr lang="en-US" dirty="0" smtClean="0">
                <a:latin typeface="Calibri" panose="020F0502020204030204" pitchFamily="34" charset="0"/>
              </a:rPr>
              <a:t>°C</a:t>
            </a:r>
            <a:r>
              <a:rPr lang="en-US" dirty="0" smtClean="0"/>
              <a:t>) has similar bow; lower Tg</a:t>
            </a:r>
          </a:p>
          <a:p>
            <a:r>
              <a:rPr lang="en-US" dirty="0" smtClean="0"/>
              <a:t>Medium cure (270</a:t>
            </a:r>
            <a:r>
              <a:rPr lang="en-US" dirty="0" smtClean="0">
                <a:latin typeface="Calibri" panose="020F0502020204030204" pitchFamily="34" charset="0"/>
              </a:rPr>
              <a:t>°C</a:t>
            </a:r>
            <a:r>
              <a:rPr lang="en-US" dirty="0" smtClean="0"/>
              <a:t>) has similar Tg; higher bow</a:t>
            </a:r>
          </a:p>
          <a:p>
            <a:r>
              <a:rPr lang="en-US" dirty="0" smtClean="0"/>
              <a:t>Long ramp to soak not necessary with VFM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369190"/>
              </p:ext>
            </p:extLst>
          </p:nvPr>
        </p:nvGraphicFramePr>
        <p:xfrm>
          <a:off x="533400" y="1676400"/>
          <a:ext cx="6781799" cy="3053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58917"/>
                <a:gridCol w="617482"/>
                <a:gridCol w="609600"/>
                <a:gridCol w="762000"/>
                <a:gridCol w="762000"/>
                <a:gridCol w="716282"/>
                <a:gridCol w="673814"/>
                <a:gridCol w="659167"/>
                <a:gridCol w="922537"/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Temp</a:t>
                      </a:r>
                    </a:p>
                    <a:p>
                      <a:pPr algn="ctr"/>
                      <a:r>
                        <a:rPr lang="en-US" sz="1200" dirty="0" smtClean="0"/>
                        <a:t> 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Time</a:t>
                      </a:r>
                    </a:p>
                    <a:p>
                      <a:pPr algn="ctr"/>
                      <a:r>
                        <a:rPr lang="en-US" sz="1200" dirty="0" err="1" smtClean="0"/>
                        <a:t>Hrs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Oxygen</a:t>
                      </a:r>
                    </a:p>
                    <a:p>
                      <a:pPr algn="ctr"/>
                      <a:r>
                        <a:rPr lang="en-US" sz="1200" dirty="0" smtClean="0"/>
                        <a:t>ppm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Tg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Td1%</a:t>
                      </a:r>
                    </a:p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Td5%</a:t>
                      </a:r>
                    </a:p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Stress</a:t>
                      </a:r>
                    </a:p>
                    <a:p>
                      <a:pPr algn="ctr"/>
                      <a:r>
                        <a:rPr lang="en-US" sz="1200" dirty="0" err="1" smtClean="0"/>
                        <a:t>MPa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Bow</a:t>
                      </a:r>
                    </a:p>
                    <a:p>
                      <a:pPr algn="ctr"/>
                      <a:r>
                        <a:rPr lang="en-US" sz="1200" dirty="0" smtClean="0"/>
                        <a:t>mm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Standard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375C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Standard 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350C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VFM 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350C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VFM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air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VFM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air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VFM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air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VFM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6019800"/>
            <a:ext cx="326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Zussman</a:t>
            </a:r>
            <a:r>
              <a:rPr lang="en-US" sz="1200" dirty="0" smtClean="0"/>
              <a:t> et.al., Symposium on Polymers, 2008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46100" y="3287110"/>
            <a:ext cx="649320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4038600"/>
            <a:ext cx="650590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513490" y="2127031"/>
            <a:ext cx="764627" cy="354724"/>
          </a:xfrm>
          <a:prstGeom prst="ellipse">
            <a:avLst/>
          </a:prstGeom>
          <a:noFill/>
          <a:ln w="127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CTE-Matched Polymer Dielectric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for a dielectric layer for 2.5D</a:t>
            </a:r>
          </a:p>
          <a:p>
            <a:pPr lvl="1"/>
            <a:r>
              <a:rPr lang="en-US" u="sng" dirty="0" smtClean="0">
                <a:ea typeface="Cambria Math" panose="02040503050406030204" pitchFamily="18" charset="0"/>
              </a:rPr>
              <a:t>CTE = 3-4 ppm/°C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dielectric properties and stability</a:t>
            </a:r>
          </a:p>
          <a:p>
            <a:pPr lvl="1"/>
            <a:r>
              <a:rPr lang="en-US" dirty="0"/>
              <a:t>Low stress and warpage</a:t>
            </a:r>
          </a:p>
          <a:p>
            <a:pPr lvl="1"/>
            <a:r>
              <a:rPr lang="en-US" dirty="0"/>
              <a:t>Compatibility with under 250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dirty="0">
                <a:ea typeface="Cambria Math" panose="02040503050406030204" pitchFamily="18" charset="0"/>
              </a:rPr>
              <a:t>C processing</a:t>
            </a:r>
          </a:p>
          <a:p>
            <a:pPr lvl="1"/>
            <a:r>
              <a:rPr lang="en-US" dirty="0">
                <a:ea typeface="Cambria Math" panose="02040503050406030204" pitchFamily="18" charset="0"/>
              </a:rPr>
              <a:t>High Volume Manufacturing </a:t>
            </a:r>
            <a:r>
              <a:rPr lang="en-US" dirty="0" smtClean="0">
                <a:ea typeface="Cambria Math" panose="02040503050406030204" pitchFamily="18" charset="0"/>
              </a:rPr>
              <a:t>Solution</a:t>
            </a:r>
          </a:p>
          <a:p>
            <a:endParaRPr lang="en-US" dirty="0">
              <a:ea typeface="Cambria Math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07403"/>
              </p:ext>
            </p:extLst>
          </p:nvPr>
        </p:nvGraphicFramePr>
        <p:xfrm>
          <a:off x="2787869" y="3392214"/>
          <a:ext cx="2971800" cy="2438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28800"/>
                <a:gridCol w="1143000"/>
              </a:tblGrid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Dielectric Material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CTE (ppm/°C)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SiO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Silicon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Glass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BT, FR4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Polyimide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BCB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Epoxy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PBO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692869" y="4840014"/>
            <a:ext cx="9906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5869" y="5068614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Standard oven cure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250-375 C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PI-2611 Cure</a:t>
            </a:r>
            <a:r>
              <a:rPr lang="en-US" dirty="0" smtClean="0">
                <a:ea typeface="Cambria Math" panose="02040503050406030204" pitchFamily="18" charset="0"/>
              </a:rPr>
              <a:t> with VFM at 200°C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6103" y="927100"/>
            <a:ext cx="8540750" cy="5029200"/>
          </a:xfrm>
        </p:spPr>
        <p:txBody>
          <a:bodyPr/>
          <a:lstStyle/>
          <a:p>
            <a:r>
              <a:rPr lang="en-US" dirty="0" smtClean="0"/>
              <a:t>98-100% imidization after 30 minutes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Ramp rates are fast (&gt; 30°C/min) but don’t affect cure/stress/warpage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81" y="1461051"/>
            <a:ext cx="4907636" cy="35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Semi-crystalline Thermoplastic?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ClrTx/>
              <a:buSzPct val="65000"/>
            </a:pPr>
            <a:r>
              <a:rPr lang="en-US" dirty="0" smtClean="0"/>
              <a:t>Oven cure ≥ 350°C begins densification/crystallization</a:t>
            </a:r>
          </a:p>
          <a:p>
            <a:pPr marL="285750" lvl="1" indent="-285750"/>
            <a:r>
              <a:rPr lang="en-US" dirty="0" smtClean="0"/>
              <a:t>VFM cure at 200°C (well below </a:t>
            </a:r>
            <a:r>
              <a:rPr lang="en-US" dirty="0" err="1" smtClean="0"/>
              <a:t>Tg</a:t>
            </a:r>
            <a:r>
              <a:rPr lang="en-US" dirty="0" smtClean="0"/>
              <a:t>∞ and </a:t>
            </a:r>
            <a:r>
              <a:rPr lang="en-US" dirty="0" err="1" smtClean="0"/>
              <a:t>Tg</a:t>
            </a:r>
            <a:r>
              <a:rPr lang="en-US" dirty="0" smtClean="0"/>
              <a:t>)</a:t>
            </a:r>
          </a:p>
          <a:p>
            <a:pPr marL="695325" lvl="2" indent="-342900"/>
            <a:r>
              <a:rPr lang="en-US" dirty="0" smtClean="0"/>
              <a:t>CTE of 3 ppm/°C and modulus of 7 </a:t>
            </a:r>
            <a:r>
              <a:rPr lang="en-US" dirty="0" err="1" smtClean="0"/>
              <a:t>GPa</a:t>
            </a:r>
            <a:r>
              <a:rPr lang="en-US" dirty="0" smtClean="0"/>
              <a:t> </a:t>
            </a:r>
          </a:p>
          <a:p>
            <a:pPr marL="695325" lvl="2" indent="-342900"/>
            <a:r>
              <a:rPr lang="en-US" dirty="0" smtClean="0"/>
              <a:t>highly anisotropic, layered, linear structure remains</a:t>
            </a:r>
          </a:p>
          <a:p>
            <a:pPr marL="1012825" lvl="3" indent="-342900"/>
            <a:endParaRPr lang="en-US" dirty="0"/>
          </a:p>
          <a:p>
            <a:pPr marL="1012825" lvl="3" indent="-342900"/>
            <a:endParaRPr lang="en-US" dirty="0" smtClean="0"/>
          </a:p>
          <a:p>
            <a:pPr marL="1012825" lvl="3" indent="-342900"/>
            <a:endParaRPr lang="en-US" dirty="0"/>
          </a:p>
          <a:p>
            <a:pPr marL="1012825" lvl="3" indent="-342900"/>
            <a:endParaRPr lang="en-US" dirty="0" smtClean="0"/>
          </a:p>
          <a:p>
            <a:pPr marL="1012825" lvl="3" indent="-342900"/>
            <a:endParaRPr lang="en-US" dirty="0" smtClean="0"/>
          </a:p>
          <a:p>
            <a:pPr marL="1012825" lvl="3" indent="-342900"/>
            <a:endParaRPr lang="en-US" dirty="0"/>
          </a:p>
          <a:p>
            <a:pPr marL="1012825" lvl="3" indent="-342900"/>
            <a:endParaRPr lang="en-US" dirty="0" smtClean="0"/>
          </a:p>
          <a:p>
            <a:pPr marL="695325" lvl="2" indent="-342900"/>
            <a:r>
              <a:rPr lang="en-US" dirty="0" smtClean="0"/>
              <a:t>No indication of crystallization and 5X increased stress</a:t>
            </a:r>
          </a:p>
          <a:p>
            <a:pPr marL="695325" lvl="2" indent="-342900"/>
            <a:r>
              <a:rPr lang="en-US" u="sng" dirty="0" smtClean="0"/>
              <a:t>CTE-matched cured film to silicon and glass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dirty="0" smtClean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dirty="0" smtClean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8540">
            <a:off x="2093108" y="2262951"/>
            <a:ext cx="3508983" cy="2229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940" y="1615076"/>
            <a:ext cx="2743438" cy="317629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568606" y="3005370"/>
            <a:ext cx="101600" cy="304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Warpage of Cured Films on Thinned Silicon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3250" y="1025603"/>
            <a:ext cx="8540750" cy="5029200"/>
          </a:xfrm>
        </p:spPr>
        <p:txBody>
          <a:bodyPr>
            <a:noAutofit/>
          </a:bodyPr>
          <a:lstStyle/>
          <a:p>
            <a:r>
              <a:rPr lang="en-US" sz="1700" dirty="0"/>
              <a:t>Warpage vs. </a:t>
            </a:r>
            <a:r>
              <a:rPr lang="en-US" sz="1700" dirty="0" smtClean="0"/>
              <a:t>temperature (</a:t>
            </a:r>
            <a:r>
              <a:rPr lang="en-US" sz="1700" dirty="0"/>
              <a:t>Projection Moiré Interferometry </a:t>
            </a:r>
            <a:r>
              <a:rPr lang="en-US" sz="1700" dirty="0" smtClean="0"/>
              <a:t>)</a:t>
            </a:r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r>
              <a:rPr lang="en-US" sz="1700" dirty="0"/>
              <a:t>B</a:t>
            </a:r>
            <a:r>
              <a:rPr lang="en-US" sz="1700" dirty="0" smtClean="0"/>
              <a:t>ow of 200mm diameter wafers ground to 100um thickness:</a:t>
            </a:r>
          </a:p>
          <a:p>
            <a:endParaRPr lang="en-US" sz="1700" b="1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646238" y="1447801"/>
          <a:ext cx="7209895" cy="313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4" imgW="6409865" imgH="2256249" progId="Word.Document.12">
                  <p:embed/>
                </p:oleObj>
              </mc:Choice>
              <mc:Fallback>
                <p:oleObj name="Document" r:id="rId4" imgW="6409865" imgH="22562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6238" y="1447801"/>
                        <a:ext cx="7209895" cy="3135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30212"/>
              </p:ext>
            </p:extLst>
          </p:nvPr>
        </p:nvGraphicFramePr>
        <p:xfrm>
          <a:off x="1381474" y="4943500"/>
          <a:ext cx="5952066" cy="7508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4022"/>
                <a:gridCol w="1984022"/>
                <a:gridCol w="1984022"/>
              </a:tblGrid>
              <a:tr h="446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After grinding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After 350°C oven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After 200°C VFM</a:t>
                      </a:r>
                      <a:endParaRPr lang="en-US" sz="1400" dirty="0"/>
                    </a:p>
                  </a:txBody>
                  <a:tcPr/>
                </a:tc>
              </a:tr>
              <a:tr h="2548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-100 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-86um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-95um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75339" y="2524540"/>
            <a:ext cx="1858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Silicon dice</a:t>
            </a:r>
          </a:p>
          <a:p>
            <a:pPr algn="ctr"/>
            <a:r>
              <a:rPr lang="en-US" sz="1200" dirty="0" smtClean="0"/>
              <a:t>27mm x 19mm x 100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5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m thick PI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l</a:t>
            </a:r>
            <a:r>
              <a:rPr lang="en-US" sz="1200" dirty="0" smtClean="0">
                <a:solidFill>
                  <a:srgbClr val="FF0000"/>
                </a:solidFill>
              </a:rPr>
              <a:t>ess than 15</a:t>
            </a:r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dirty="0" smtClean="0">
                <a:solidFill>
                  <a:srgbClr val="FF0000"/>
                </a:solidFill>
              </a:rPr>
              <a:t>m warpage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Bonding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200mm wafers temporarily bonded to glass carriers</a:t>
            </a:r>
          </a:p>
          <a:p>
            <a:r>
              <a:rPr lang="en-US" dirty="0" smtClean="0"/>
              <a:t>VFM cured films on backside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250°C cure			200°C cure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unwanted adhesion	        temporary adhesion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83" y="2160218"/>
            <a:ext cx="1457070" cy="19508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87" y="2160218"/>
            <a:ext cx="1359526" cy="182286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604894" y="2836054"/>
            <a:ext cx="863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Low Temperature Curing of PBOs with VFM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PBO Curing </a:t>
            </a:r>
            <a:r>
              <a:rPr lang="en-US" smtClean="0"/>
              <a:t>is 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03300"/>
            <a:ext cx="8540750" cy="5029200"/>
          </a:xfrm>
        </p:spPr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polybenzoxazole</a:t>
            </a:r>
            <a:r>
              <a:rPr lang="en-US" dirty="0" smtClean="0"/>
              <a:t> (PBO) dielectric films</a:t>
            </a:r>
          </a:p>
          <a:p>
            <a:pPr lvl="1"/>
            <a:r>
              <a:rPr lang="en-US" dirty="0" smtClean="0"/>
              <a:t>Similar thermal and chemical stability to polyimides (PI)</a:t>
            </a:r>
          </a:p>
          <a:p>
            <a:pPr lvl="1"/>
            <a:r>
              <a:rPr lang="en-US" dirty="0" smtClean="0"/>
              <a:t>Aqueous development rather than solvent-based</a:t>
            </a:r>
          </a:p>
          <a:p>
            <a:pPr lvl="1"/>
            <a:r>
              <a:rPr lang="en-US" dirty="0" smtClean="0"/>
              <a:t>Higher elongation to break than polyimides</a:t>
            </a:r>
          </a:p>
          <a:p>
            <a:pPr lvl="1"/>
            <a:r>
              <a:rPr lang="en-US" dirty="0" smtClean="0"/>
              <a:t>Lower temperature cure potential ( less than 300</a:t>
            </a:r>
            <a:r>
              <a:rPr lang="en-US" dirty="0" smtClean="0">
                <a:latin typeface="Calibri" panose="020F0502020204030204" pitchFamily="34" charset="0"/>
              </a:rPr>
              <a:t>°)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Cyclization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crosslinking</a:t>
            </a:r>
            <a:r>
              <a:rPr lang="en-US" dirty="0" smtClean="0"/>
              <a:t> reactions</a:t>
            </a:r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79" y="3124200"/>
            <a:ext cx="3438442" cy="347502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09800" y="3048000"/>
            <a:ext cx="4267200" cy="1143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91665" y="4190999"/>
            <a:ext cx="1828800" cy="248442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9208" y="3048000"/>
            <a:ext cx="1828800" cy="2590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 Dielectrics on Wafers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295400"/>
            <a:ext cx="8540750" cy="951186"/>
          </a:xfrm>
        </p:spPr>
        <p:txBody>
          <a:bodyPr/>
          <a:lstStyle/>
          <a:p>
            <a:r>
              <a:rPr lang="en-US" dirty="0" smtClean="0"/>
              <a:t>Photosensitive polyimides (PI)</a:t>
            </a:r>
          </a:p>
          <a:p>
            <a:pPr lvl="1"/>
            <a:r>
              <a:rPr lang="en-US" dirty="0" smtClean="0"/>
              <a:t>Fast cure at </a:t>
            </a:r>
            <a:r>
              <a:rPr lang="en-US" dirty="0" smtClean="0"/>
              <a:t>350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  <a:r>
              <a:rPr lang="en-US" dirty="0" smtClean="0"/>
              <a:t>C</a:t>
            </a:r>
            <a:endParaRPr lang="en-US" dirty="0" smtClean="0"/>
          </a:p>
          <a:p>
            <a:pPr lvl="1"/>
            <a:r>
              <a:rPr lang="en-US" dirty="0" smtClean="0"/>
              <a:t>Curing below </a:t>
            </a:r>
            <a:r>
              <a:rPr lang="en-US" dirty="0" smtClean="0"/>
              <a:t>250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  <a:r>
              <a:rPr lang="en-US" dirty="0" smtClean="0"/>
              <a:t>C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05607" y="486366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8506" y="2388493"/>
            <a:ext cx="3087705" cy="139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F03FB"/>
              </a:buClr>
              <a:buSzPct val="84000"/>
              <a:buFont typeface="Wingdings" panose="05000000000000000000" pitchFamily="2" charset="2"/>
              <a:buChar char="q"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Low CTE polyimides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Curing at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200</a:t>
            </a: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°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C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No-warpage processing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3062" y="3472512"/>
            <a:ext cx="3257623" cy="139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F03FB"/>
              </a:buClr>
              <a:buSzPct val="84000"/>
              <a:buFont typeface="Wingdings" panose="05000000000000000000" pitchFamily="2" charset="2"/>
              <a:buChar char="q"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Polybenzoxazoles (PBO)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Curing below 200</a:t>
            </a: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</a:rPr>
              <a:t>°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C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Crosslinking mechanisms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0110" y="4691307"/>
            <a:ext cx="3514104" cy="168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F03FB"/>
              </a:buClr>
              <a:buSzPct val="84000"/>
              <a:buFont typeface="Wingdings" panose="05000000000000000000" pitchFamily="2" charset="2"/>
              <a:buChar char="q"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Epoxies and PHS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Curing down to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160</a:t>
            </a:r>
            <a:r>
              <a:rPr 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°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C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Half the warpage at 300 mm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8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Set Chain-extension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505200"/>
          </a:xfrm>
        </p:spPr>
        <p:txBody>
          <a:bodyPr/>
          <a:lstStyle/>
          <a:p>
            <a:r>
              <a:rPr lang="en-US" dirty="0" smtClean="0"/>
              <a:t>Twice the extent of chain-extension by 200</a:t>
            </a:r>
            <a:r>
              <a:rPr lang="en-US" dirty="0" smtClean="0">
                <a:latin typeface="Calibri" panose="020F0502020204030204" pitchFamily="34" charset="0"/>
              </a:rPr>
              <a:t>°C with VFM.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Chain-extension slowing by 250°C with oven.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5249031" cy="38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Molecular Design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the primary goals are highest cyclization and highest Tg: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Use an alicyclic backbone and a crosslinking agent with a low dipole moment</a:t>
            </a:r>
          </a:p>
          <a:p>
            <a:pPr lvl="2"/>
            <a:r>
              <a:rPr lang="en-US" smtClean="0"/>
              <a:t>If an aromatic backbone is preferred, then use a high dipole agent</a:t>
            </a:r>
          </a:p>
          <a:p>
            <a:pPr lvl="1"/>
            <a:r>
              <a:rPr lang="en-US" smtClean="0"/>
              <a:t>Use a cyclization promoter and a low dipole endcap</a:t>
            </a:r>
          </a:p>
          <a:p>
            <a:pPr lvl="2"/>
            <a:r>
              <a:rPr lang="en-US" smtClean="0"/>
              <a:t>If a high dipole encap is used, the promoter doesn’t matter</a:t>
            </a:r>
          </a:p>
          <a:p>
            <a:pPr lvl="1"/>
            <a:r>
              <a:rPr lang="en-US" smtClean="0"/>
              <a:t>Use NMP solvent rather than GBL</a:t>
            </a:r>
          </a:p>
          <a:p>
            <a:pPr lvl="1"/>
            <a:endParaRPr lang="en-US" smtClean="0"/>
          </a:p>
          <a:p>
            <a:r>
              <a:rPr lang="en-US" smtClean="0"/>
              <a:t>To decrease the residual solvents and water in the film</a:t>
            </a:r>
          </a:p>
          <a:p>
            <a:pPr lvl="1"/>
            <a:r>
              <a:rPr lang="en-US" smtClean="0"/>
              <a:t>For an alicyclic backbone use low amount crosslinking agent</a:t>
            </a:r>
          </a:p>
          <a:p>
            <a:pPr lvl="1"/>
            <a:r>
              <a:rPr lang="en-US" smtClean="0"/>
              <a:t>For an aromatic backbone use high amount crosslinking agent</a:t>
            </a:r>
          </a:p>
          <a:p>
            <a:pPr lvl="1"/>
            <a:r>
              <a:rPr lang="en-US" smtClean="0"/>
              <a:t>Use a high dipole endcap with promoter</a:t>
            </a:r>
          </a:p>
          <a:p>
            <a:pPr lvl="2"/>
            <a:r>
              <a:rPr lang="en-US" smtClean="0"/>
              <a:t>OR a low dipole endcap with/without promoter</a:t>
            </a:r>
          </a:p>
          <a:p>
            <a:pPr lvl="2"/>
            <a:endParaRPr lang="en-US" smtClean="0"/>
          </a:p>
          <a:p>
            <a:r>
              <a:rPr lang="en-US" smtClean="0">
                <a:solidFill>
                  <a:schemeClr val="tx2"/>
                </a:solidFill>
              </a:rPr>
              <a:t>Note that Time and Temperature are relatively unimportant!</a:t>
            </a:r>
          </a:p>
          <a:p>
            <a:pPr lvl="1"/>
            <a:endParaRPr 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Confirmation Runs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207375" cy="5029200"/>
          </a:xfrm>
        </p:spPr>
        <p:txBody>
          <a:bodyPr/>
          <a:lstStyle/>
          <a:p>
            <a:r>
              <a:rPr lang="en-US" sz="1600" smtClean="0"/>
              <a:t>Results suggest confirmation runs:</a:t>
            </a:r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r>
              <a:rPr lang="en-US" sz="1600" smtClean="0"/>
              <a:t>Predicted results from the models:</a:t>
            </a:r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r>
              <a:rPr lang="en-US" sz="1600" b="1" smtClean="0">
                <a:solidFill>
                  <a:schemeClr val="tx2"/>
                </a:solidFill>
              </a:rPr>
              <a:t>Eighteen patterned wafers to determine effect on via slope (5 &amp; 7 </a:t>
            </a:r>
            <a:r>
              <a:rPr lang="en-US" sz="1600" b="1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1600" b="1" smtClean="0">
                <a:solidFill>
                  <a:schemeClr val="tx2"/>
                </a:solidFill>
              </a:rPr>
              <a:t>m)</a:t>
            </a:r>
          </a:p>
        </p:txBody>
      </p:sp>
      <p:graphicFrame>
        <p:nvGraphicFramePr>
          <p:cNvPr id="84391" name="Group 423"/>
          <p:cNvGraphicFramePr>
            <a:graphicFrameLocks noGrp="1"/>
          </p:cNvGraphicFramePr>
          <p:nvPr>
            <p:ph sz="quarter" idx="2"/>
          </p:nvPr>
        </p:nvGraphicFramePr>
        <p:xfrm>
          <a:off x="1374775" y="1701800"/>
          <a:ext cx="5845175" cy="1087120"/>
        </p:xfrm>
        <a:graphic>
          <a:graphicData uri="http://schemas.openxmlformats.org/drawingml/2006/table">
            <a:tbl>
              <a:tblPr/>
              <a:tblGrid>
                <a:gridCol w="522288"/>
                <a:gridCol w="958850"/>
                <a:gridCol w="1211262"/>
                <a:gridCol w="1085850"/>
                <a:gridCol w="1084263"/>
                <a:gridCol w="982662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03FB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Backbone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Crosslink dipole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Crosslink amt.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Endcap dipole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Promoter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Alicyclic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Aromatic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Aromatic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393" name="Group 425"/>
          <p:cNvGraphicFramePr>
            <a:graphicFrameLocks noGrp="1"/>
          </p:cNvGraphicFramePr>
          <p:nvPr>
            <p:ph sz="quarter" idx="3"/>
          </p:nvPr>
        </p:nvGraphicFramePr>
        <p:xfrm>
          <a:off x="1336675" y="3302000"/>
          <a:ext cx="5743575" cy="2473960"/>
        </p:xfrm>
        <a:graphic>
          <a:graphicData uri="http://schemas.openxmlformats.org/drawingml/2006/table">
            <a:tbl>
              <a:tblPr/>
              <a:tblGrid>
                <a:gridCol w="1484313"/>
                <a:gridCol w="1458912"/>
                <a:gridCol w="1339850"/>
                <a:gridCol w="1460500"/>
              </a:tblGrid>
              <a:tr h="2794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Mtl-Temp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Cycl.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Td5%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1-170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312.0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1-185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1-200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210.8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2-170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2-185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2-200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108.7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464.0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3-170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334.7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3-185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3-200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240.7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3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PBO polymers can be custom synthesized for:</a:t>
            </a:r>
          </a:p>
          <a:p>
            <a:pPr lvl="1"/>
            <a:r>
              <a:rPr lang="en-US" smtClean="0"/>
              <a:t>Low temperature curing with VFM</a:t>
            </a:r>
          </a:p>
          <a:p>
            <a:pPr lvl="1"/>
            <a:r>
              <a:rPr lang="en-US" smtClean="0"/>
              <a:t>Unique mechanical properties</a:t>
            </a:r>
          </a:p>
          <a:p>
            <a:pPr lvl="2"/>
            <a:r>
              <a:rPr lang="en-US" smtClean="0"/>
              <a:t>As a result of the low temperature – fast cure</a:t>
            </a:r>
          </a:p>
          <a:p>
            <a:pPr lvl="2"/>
            <a:r>
              <a:rPr lang="en-US" smtClean="0"/>
              <a:t>As a result of the uniform bulk cure of VFM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Next steps</a:t>
            </a:r>
          </a:p>
          <a:p>
            <a:pPr lvl="1"/>
            <a:r>
              <a:rPr lang="en-US" smtClean="0"/>
              <a:t>Analysis of confirmation/photolithography runs</a:t>
            </a:r>
          </a:p>
          <a:p>
            <a:pPr lvl="1"/>
            <a:r>
              <a:rPr lang="en-US" smtClean="0"/>
              <a:t>Further refinement and selection of structures</a:t>
            </a:r>
          </a:p>
          <a:p>
            <a:pPr lvl="1"/>
            <a:r>
              <a:rPr lang="en-US" smtClean="0"/>
              <a:t>Feedback from users of PBO films for passivation and WLP</a:t>
            </a:r>
          </a:p>
          <a:p>
            <a:pPr lvl="1"/>
            <a:r>
              <a:rPr lang="en-US" smtClean="0"/>
              <a:t>Investigation of epoxy materials in progress</a:t>
            </a:r>
          </a:p>
        </p:txBody>
      </p:sp>
    </p:spTree>
    <p:extLst>
      <p:ext uri="{BB962C8B-B14F-4D97-AF65-F5344CB8AC3E}">
        <p14:creationId xmlns:p14="http://schemas.microsoft.com/office/powerpoint/2010/main" val="18109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Update on Patterned Wafers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designed HD892X for  VFM</a:t>
            </a:r>
          </a:p>
          <a:p>
            <a:pPr lvl="1"/>
            <a:r>
              <a:rPr lang="en-US" dirty="0" smtClean="0"/>
              <a:t>Confirmation runs led to more optimized formulation</a:t>
            </a:r>
          </a:p>
          <a:p>
            <a:pPr lvl="1"/>
            <a:r>
              <a:rPr lang="en-US" u="sng" dirty="0" smtClean="0"/>
              <a:t>185°C  full cure </a:t>
            </a:r>
            <a:r>
              <a:rPr lang="en-US" dirty="0" smtClean="0"/>
              <a:t>  (</a:t>
            </a:r>
            <a:r>
              <a:rPr lang="en-US" dirty="0" err="1" smtClean="0"/>
              <a:t>Tg</a:t>
            </a:r>
            <a:r>
              <a:rPr lang="en-US" dirty="0" smtClean="0"/>
              <a:t> = 270°C)</a:t>
            </a:r>
          </a:p>
          <a:p>
            <a:pPr lvl="1"/>
            <a:r>
              <a:rPr lang="en-US" dirty="0" smtClean="0"/>
              <a:t>Elongation 70-80%, full adhesion, chemically resistant</a:t>
            </a:r>
          </a:p>
          <a:p>
            <a:pPr lvl="1"/>
            <a:r>
              <a:rPr lang="en-US" dirty="0" smtClean="0"/>
              <a:t>Smooth via profile from VFM processing</a:t>
            </a:r>
          </a:p>
          <a:p>
            <a:pPr lvl="1"/>
            <a:r>
              <a:rPr lang="en-US" dirty="0" smtClean="0"/>
              <a:t>Released for sampling to industry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BA262A7-D931-4BD8-9603-08BD0CCB301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4" descr="HDM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220" y="3383575"/>
            <a:ext cx="1917700" cy="1360487"/>
          </a:xfrm>
          <a:prstGeom prst="rect">
            <a:avLst/>
          </a:prstGeom>
          <a:noFill/>
        </p:spPr>
      </p:pic>
      <p:pic>
        <p:nvPicPr>
          <p:cNvPr id="9" name="Picture 5" descr="HDM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602" y="3319248"/>
            <a:ext cx="1928813" cy="1460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87940" y="4851335"/>
            <a:ext cx="3005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oven cured                                    VFM cured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52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Low Warpage Epoxy Wafer Cure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mtClean="0"/>
              <a:t>Completeness of Cure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Measurement of Tg of conventional and VFM cure samples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Ramp conditions:	convection -  30 min up, 30 min down</a:t>
            </a:r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2000" smtClean="0"/>
              <a:t>			          VFM -    3 min up,   3 min down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24600"/>
            <a:ext cx="609600" cy="376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767EB-7D3D-48AE-B58E-0BA574132C2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/>
          </a:p>
        </p:txBody>
      </p:sp>
      <p:pic>
        <p:nvPicPr>
          <p:cNvPr id="23557" name="Chart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/>
          <a:stretch>
            <a:fillRect/>
          </a:stretch>
        </p:blipFill>
        <p:spPr bwMode="auto">
          <a:xfrm>
            <a:off x="1452563" y="1484313"/>
            <a:ext cx="54991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4383088" y="2851150"/>
            <a:ext cx="2122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WPR-1201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(not including ramp times)</a:t>
            </a:r>
          </a:p>
        </p:txBody>
      </p:sp>
      <p:sp>
        <p:nvSpPr>
          <p:cNvPr id="7" name="Freeform 6"/>
          <p:cNvSpPr/>
          <p:nvPr/>
        </p:nvSpPr>
        <p:spPr>
          <a:xfrm>
            <a:off x="2165350" y="2147888"/>
            <a:ext cx="379413" cy="1889125"/>
          </a:xfrm>
          <a:custGeom>
            <a:avLst/>
            <a:gdLst>
              <a:gd name="connsiteX0" fmla="*/ 0 w 379562"/>
              <a:gd name="connsiteY0" fmla="*/ 1984075 h 1984075"/>
              <a:gd name="connsiteX1" fmla="*/ 138023 w 379562"/>
              <a:gd name="connsiteY1" fmla="*/ 491705 h 1984075"/>
              <a:gd name="connsiteX2" fmla="*/ 379562 w 379562"/>
              <a:gd name="connsiteY2" fmla="*/ 0 h 198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562" h="1984075">
                <a:moveTo>
                  <a:pt x="0" y="1984075"/>
                </a:moveTo>
                <a:cubicBezTo>
                  <a:pt x="37381" y="1403229"/>
                  <a:pt x="74763" y="822384"/>
                  <a:pt x="138023" y="491705"/>
                </a:cubicBezTo>
                <a:cubicBezTo>
                  <a:pt x="201283" y="161026"/>
                  <a:pt x="333554" y="86264"/>
                  <a:pt x="37956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27300" y="1931988"/>
            <a:ext cx="620713" cy="241300"/>
          </a:xfrm>
          <a:custGeom>
            <a:avLst/>
            <a:gdLst>
              <a:gd name="connsiteX0" fmla="*/ 0 w 621102"/>
              <a:gd name="connsiteY0" fmla="*/ 241540 h 241540"/>
              <a:gd name="connsiteX1" fmla="*/ 138022 w 621102"/>
              <a:gd name="connsiteY1" fmla="*/ 103517 h 241540"/>
              <a:gd name="connsiteX2" fmla="*/ 362309 w 621102"/>
              <a:gd name="connsiteY2" fmla="*/ 17253 h 241540"/>
              <a:gd name="connsiteX3" fmla="*/ 621102 w 621102"/>
              <a:gd name="connsiteY3" fmla="*/ 0 h 2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241540">
                <a:moveTo>
                  <a:pt x="0" y="241540"/>
                </a:moveTo>
                <a:cubicBezTo>
                  <a:pt x="38818" y="191219"/>
                  <a:pt x="77637" y="140898"/>
                  <a:pt x="138022" y="103517"/>
                </a:cubicBezTo>
                <a:cubicBezTo>
                  <a:pt x="198407" y="66136"/>
                  <a:pt x="281796" y="34506"/>
                  <a:pt x="362309" y="17253"/>
                </a:cubicBezTo>
                <a:cubicBezTo>
                  <a:pt x="442822" y="0"/>
                  <a:pt x="531962" y="0"/>
                  <a:pt x="62110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76463" y="2414588"/>
            <a:ext cx="642937" cy="1616075"/>
          </a:xfrm>
          <a:custGeom>
            <a:avLst/>
            <a:gdLst>
              <a:gd name="connsiteX0" fmla="*/ 0 w 490118"/>
              <a:gd name="connsiteY0" fmla="*/ 1508760 h 1508760"/>
              <a:gd name="connsiteX1" fmla="*/ 490118 w 490118"/>
              <a:gd name="connsiteY1" fmla="*/ 45720 h 1508760"/>
              <a:gd name="connsiteX0" fmla="*/ 0 w 642518"/>
              <a:gd name="connsiteY0" fmla="*/ 1661160 h 1661160"/>
              <a:gd name="connsiteX1" fmla="*/ 642518 w 642518"/>
              <a:gd name="connsiteY1" fmla="*/ 45720 h 1661160"/>
              <a:gd name="connsiteX0" fmla="*/ 0 w 642518"/>
              <a:gd name="connsiteY0" fmla="*/ 1615440 h 1615440"/>
              <a:gd name="connsiteX1" fmla="*/ 642518 w 642518"/>
              <a:gd name="connsiteY1" fmla="*/ 0 h 1615440"/>
              <a:gd name="connsiteX0" fmla="*/ 0 w 642518"/>
              <a:gd name="connsiteY0" fmla="*/ 1615440 h 1615440"/>
              <a:gd name="connsiteX1" fmla="*/ 642518 w 642518"/>
              <a:gd name="connsiteY1" fmla="*/ 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518" h="1615440">
                <a:moveTo>
                  <a:pt x="0" y="1615440"/>
                </a:moveTo>
                <a:cubicBezTo>
                  <a:pt x="119481" y="861060"/>
                  <a:pt x="358025" y="173355"/>
                  <a:pt x="642518" y="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19400" y="2109788"/>
            <a:ext cx="1123950" cy="309562"/>
          </a:xfrm>
          <a:custGeom>
            <a:avLst/>
            <a:gdLst>
              <a:gd name="connsiteX0" fmla="*/ 0 w 1123950"/>
              <a:gd name="connsiteY0" fmla="*/ 309562 h 309562"/>
              <a:gd name="connsiteX1" fmla="*/ 190500 w 1123950"/>
              <a:gd name="connsiteY1" fmla="*/ 214312 h 309562"/>
              <a:gd name="connsiteX2" fmla="*/ 728663 w 1123950"/>
              <a:gd name="connsiteY2" fmla="*/ 57150 h 309562"/>
              <a:gd name="connsiteX3" fmla="*/ 1123950 w 1123950"/>
              <a:gd name="connsiteY3" fmla="*/ 0 h 309562"/>
              <a:gd name="connsiteX0" fmla="*/ 0 w 1123950"/>
              <a:gd name="connsiteY0" fmla="*/ 309562 h 309562"/>
              <a:gd name="connsiteX1" fmla="*/ 190500 w 1123950"/>
              <a:gd name="connsiteY1" fmla="*/ 214312 h 309562"/>
              <a:gd name="connsiteX2" fmla="*/ 728663 w 1123950"/>
              <a:gd name="connsiteY2" fmla="*/ 57150 h 309562"/>
              <a:gd name="connsiteX3" fmla="*/ 1123950 w 1123950"/>
              <a:gd name="connsiteY3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309562">
                <a:moveTo>
                  <a:pt x="0" y="309562"/>
                </a:moveTo>
                <a:cubicBezTo>
                  <a:pt x="34528" y="282971"/>
                  <a:pt x="69056" y="256381"/>
                  <a:pt x="190500" y="214312"/>
                </a:cubicBezTo>
                <a:cubicBezTo>
                  <a:pt x="311944" y="172243"/>
                  <a:pt x="573088" y="92869"/>
                  <a:pt x="728663" y="57150"/>
                </a:cubicBezTo>
                <a:cubicBezTo>
                  <a:pt x="884238" y="21431"/>
                  <a:pt x="1044288" y="666"/>
                  <a:pt x="1123950" y="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33825" y="1882775"/>
            <a:ext cx="2125663" cy="227013"/>
          </a:xfrm>
          <a:custGeom>
            <a:avLst/>
            <a:gdLst>
              <a:gd name="connsiteX0" fmla="*/ 0 w 2125226"/>
              <a:gd name="connsiteY0" fmla="*/ 297264 h 297264"/>
              <a:gd name="connsiteX1" fmla="*/ 2125226 w 2125226"/>
              <a:gd name="connsiteY1" fmla="*/ 126442 h 297264"/>
              <a:gd name="connsiteX0" fmla="*/ 0 w 2125226"/>
              <a:gd name="connsiteY0" fmla="*/ 226925 h 226925"/>
              <a:gd name="connsiteX1" fmla="*/ 2125226 w 2125226"/>
              <a:gd name="connsiteY1" fmla="*/ 56103 h 2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5226" h="226925">
                <a:moveTo>
                  <a:pt x="0" y="226925"/>
                </a:moveTo>
                <a:cubicBezTo>
                  <a:pt x="1006091" y="78293"/>
                  <a:pt x="1936819" y="0"/>
                  <a:pt x="2125226" y="56103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0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mtClean="0"/>
              <a:t>Wafer Size and Warpage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4679950"/>
            <a:ext cx="8229600" cy="1450975"/>
          </a:xfrm>
        </p:spPr>
        <p:txBody>
          <a:bodyPr/>
          <a:lstStyle/>
          <a:p>
            <a:r>
              <a:rPr lang="en-US" altLang="en-US" smtClean="0"/>
              <a:t>Significant reduction with 300 mm wafers even at  </a:t>
            </a:r>
            <a:r>
              <a:rPr lang="en-US" altLang="en-US" b="1" u="sng" smtClean="0"/>
              <a:t>less than 15 min</a:t>
            </a:r>
          </a:p>
          <a:p>
            <a:r>
              <a:rPr lang="en-US" altLang="en-US" smtClean="0"/>
              <a:t>At higher temperatures (250°C) warpage remains low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24600"/>
            <a:ext cx="609600" cy="376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7D99E6-AEB2-4031-A79A-89187192576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/>
          </a:p>
        </p:txBody>
      </p:sp>
      <p:pic>
        <p:nvPicPr>
          <p:cNvPr id="28677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860425"/>
            <a:ext cx="58356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69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mtClean="0"/>
              <a:t>Low Temperature Cure with VFM (neg)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5363" y="1882775"/>
          <a:ext cx="6737350" cy="2032002"/>
        </p:xfrm>
        <a:graphic>
          <a:graphicData uri="http://schemas.openxmlformats.org/drawingml/2006/table">
            <a:tbl>
              <a:tblPr/>
              <a:tblGrid>
                <a:gridCol w="1927225"/>
                <a:gridCol w="1603375"/>
                <a:gridCol w="1603375"/>
                <a:gridCol w="1603375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Temp(°C)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/ time(min)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Before (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-80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m)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After (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-80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m)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% change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 200 / 10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20.71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0.05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 185 / 25 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20.23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20.22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-0.05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-0.1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160 / 60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-0.05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20.48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20.48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250 / 60 </a:t>
                      </a:r>
                      <a:r>
                        <a:rPr kumimoji="0" lang="en-US" sz="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56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24600"/>
            <a:ext cx="609600" cy="376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D31DAC-9C51-45CF-8B62-6728FB74BAE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914400"/>
            <a:ext cx="8229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Extent of cure measured by solvent  (NMP) resistance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No cracking found after solvent exposure and drying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200</a:t>
            </a:r>
            <a:r>
              <a:rPr lang="en-US" sz="2000" kern="0" dirty="0">
                <a:latin typeface="Arial" charset="0"/>
                <a:ea typeface="ＭＳ Ｐゴシック" pitchFamily="-80" charset="-128"/>
              </a:rPr>
              <a:t>°C complete cure of WPR-1201  (10 min)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185°C complete cure of WPR-1201  (25 min)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160°C complete cure of WPR-1201  (60 min)</a:t>
            </a:r>
          </a:p>
        </p:txBody>
      </p:sp>
    </p:spTree>
    <p:extLst>
      <p:ext uri="{BB962C8B-B14F-4D97-AF65-F5344CB8AC3E}">
        <p14:creationId xmlns:p14="http://schemas.microsoft.com/office/powerpoint/2010/main" val="780466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mtClean="0"/>
              <a:t>Low Temperature Cure with VFM (pos)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77938" y="1990725"/>
          <a:ext cx="6373812" cy="2235200"/>
        </p:xfrm>
        <a:graphic>
          <a:graphicData uri="http://schemas.openxmlformats.org/drawingml/2006/table">
            <a:tbl>
              <a:tblPr/>
              <a:tblGrid>
                <a:gridCol w="1789112"/>
                <a:gridCol w="1595438"/>
                <a:gridCol w="1595437"/>
                <a:gridCol w="1393825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Temp (°C)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 / time (min)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Before (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-80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m)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After (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-80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m)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% change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200 / 25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-0.05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0.05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180 / 45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20.09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0.05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20.24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20.26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0.1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160 / 90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20.72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0.88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20.62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20.76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0.68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200 / 120 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20.56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-80" charset="-128"/>
                          <a:cs typeface="Times New Roman" pitchFamily="18" charset="0"/>
                        </a:rPr>
                        <a:t>0.05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66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24600"/>
            <a:ext cx="609600" cy="376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08C9A1-6F72-4E48-9629-DD34EDDAA86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116013"/>
            <a:ext cx="8229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Extent of cure measured by solvent  (NMP) resistance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No cracking found after solvent exposure and drying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200</a:t>
            </a:r>
            <a:r>
              <a:rPr lang="en-US" sz="2000" kern="0" dirty="0">
                <a:latin typeface="Arial" charset="0"/>
                <a:ea typeface="ＭＳ Ｐゴシック" pitchFamily="-80" charset="-128"/>
              </a:rPr>
              <a:t>°C complete cure of WPR-5200  (25 minutes)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185°C complete cure of WPR-5200  (45 minutes)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ea typeface="+mn-ea"/>
              </a:rPr>
              <a:t>160°C complete cure of WPR-5200  (90 minutes)</a:t>
            </a:r>
          </a:p>
        </p:txBody>
      </p:sp>
    </p:spTree>
    <p:extLst>
      <p:ext uri="{BB962C8B-B14F-4D97-AF65-F5344CB8AC3E}">
        <p14:creationId xmlns:p14="http://schemas.microsoft.com/office/powerpoint/2010/main" val="17697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386255"/>
            <a:ext cx="8004175" cy="520262"/>
          </a:xfrm>
        </p:spPr>
        <p:txBody>
          <a:bodyPr/>
          <a:lstStyle/>
          <a:p>
            <a:pPr eaLnBrk="1" hangingPunct="1"/>
            <a:r>
              <a:rPr lang="en-US" altLang="en-US" dirty="0"/>
              <a:t>Very Fast VFM Cure of </a:t>
            </a:r>
            <a:r>
              <a:rPr lang="en-US" altLang="en-US" dirty="0" smtClean="0"/>
              <a:t>Polyimides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137744"/>
            <a:ext cx="7874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</a:t>
            </a:r>
            <a:r>
              <a:rPr lang="en-US" altLang="en-US" sz="2000" dirty="0"/>
              <a:t>wo </a:t>
            </a:r>
            <a:r>
              <a:rPr lang="en-US" altLang="en-US" sz="2000" dirty="0" smtClean="0"/>
              <a:t>polyimides extensively used </a:t>
            </a:r>
            <a:r>
              <a:rPr lang="en-US" altLang="en-US" sz="2000" dirty="0"/>
              <a:t>for </a:t>
            </a:r>
            <a:r>
              <a:rPr lang="en-US" altLang="en-US" sz="2000" u="sng" dirty="0"/>
              <a:t>stress buffer and RDL </a:t>
            </a:r>
            <a:endParaRPr lang="en-US" altLang="en-US" sz="1800" u="sng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PI-5878G non-photosensitive polyimide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/>
              <a:t>Coat &amp; soft-bake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HD4004 photosensitive polyimide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/>
              <a:t>Coat, soft-bake &amp; blanket expose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rgbClr val="0F03FB"/>
              </a:buClr>
              <a:buSzPct val="84000"/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Oven cure </a:t>
            </a:r>
            <a:r>
              <a:rPr lang="en-US" altLang="en-US" sz="1800" dirty="0"/>
              <a:t>60 min hold </a:t>
            </a:r>
            <a:r>
              <a:rPr lang="en-US" altLang="en-US" sz="1800" dirty="0" smtClean="0"/>
              <a:t>for 5 </a:t>
            </a:r>
            <a:r>
              <a:rPr lang="en-US" altLang="en-US" sz="1800" dirty="0" err="1"/>
              <a:t>hr</a:t>
            </a:r>
            <a:r>
              <a:rPr lang="en-US" altLang="en-US" sz="1800" dirty="0"/>
              <a:t> cycle </a:t>
            </a:r>
            <a:r>
              <a:rPr lang="en-US" altLang="en-US" sz="1800" dirty="0" smtClean="0"/>
              <a:t>time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rgbClr val="0F03FB"/>
              </a:buClr>
              <a:buSzPct val="84000"/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VFM Cure at </a:t>
            </a:r>
            <a:r>
              <a:rPr lang="en-US" altLang="en-US" sz="1800" dirty="0"/>
              <a:t>@ </a:t>
            </a:r>
            <a:r>
              <a:rPr lang="en-US" altLang="en-US" sz="1800" dirty="0" smtClean="0"/>
              <a:t>350°C with cycle times less than 30 minutes</a:t>
            </a:r>
            <a:endParaRPr lang="en-US" altLang="en-US" sz="1800" dirty="0"/>
          </a:p>
          <a:p>
            <a:pPr marL="342900" lvl="1" indent="-342900" eaLnBrk="1" hangingPunct="1">
              <a:lnSpc>
                <a:spcPct val="90000"/>
              </a:lnSpc>
              <a:buClr>
                <a:srgbClr val="0F03FB"/>
              </a:buClr>
              <a:buSzPct val="84000"/>
              <a:buFont typeface="Wingdings" panose="05000000000000000000" pitchFamily="2" charset="2"/>
              <a:buChar char="q"/>
            </a:pP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09" y="3350171"/>
            <a:ext cx="3946005" cy="31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1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PI Cure Properties Meets/Exceeds </a:t>
            </a:r>
            <a:r>
              <a:rPr lang="en-US" altLang="en-US" dirty="0"/>
              <a:t>O</a:t>
            </a:r>
            <a:r>
              <a:rPr lang="en-US" altLang="en-US" dirty="0" smtClean="0"/>
              <a:t>ven </a:t>
            </a:r>
            <a:r>
              <a:rPr lang="en-US" altLang="en-US" dirty="0"/>
              <a:t>C</a:t>
            </a:r>
            <a:r>
              <a:rPr lang="en-US" altLang="en-US" dirty="0" smtClean="0"/>
              <a:t>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14" y="1058068"/>
            <a:ext cx="7769772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Range of results for VFM cure overlaps oven cure for most properties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Differences are consistent with higher cure by VFM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13" y="1677769"/>
            <a:ext cx="46196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1615965" y="5873175"/>
            <a:ext cx="5943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dirty="0"/>
              <a:t>Note: “Error” bars for Oven cure results show standard deviation in data</a:t>
            </a:r>
            <a:r>
              <a:rPr lang="en-US" altLang="en-US" sz="1400" dirty="0" smtClean="0"/>
              <a:t>. “</a:t>
            </a:r>
            <a:r>
              <a:rPr lang="en-US" altLang="en-US" sz="1400" dirty="0"/>
              <a:t>Error” bars for VFM cure show range of </a:t>
            </a:r>
            <a:r>
              <a:rPr lang="en-US" altLang="en-US" sz="1400" dirty="0" smtClean="0"/>
              <a:t>responses from DOE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2287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443" y="322262"/>
            <a:ext cx="6145212" cy="64731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Fast VFM cure of HD4110 at 340°C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/>
          <a:stretch>
            <a:fillRect/>
          </a:stretch>
        </p:blipFill>
        <p:spPr bwMode="auto">
          <a:xfrm>
            <a:off x="575441" y="2180076"/>
            <a:ext cx="4878387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441" y="1051035"/>
            <a:ext cx="8416159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VFM process capable of  same cure as oven with 94% reduction in cycle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Results averaged for 8 VFM cured films, 9 oven cured films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309366" y="3577076"/>
            <a:ext cx="3408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dirty="0"/>
              <a:t>Oven: 60 min@350°C, </a:t>
            </a:r>
            <a:r>
              <a:rPr lang="en-US" altLang="en-US" sz="1600" dirty="0" smtClean="0"/>
              <a:t> 5.0 </a:t>
            </a:r>
            <a:r>
              <a:rPr lang="en-US" altLang="en-US" sz="1600" dirty="0" err="1"/>
              <a:t>hr</a:t>
            </a:r>
            <a:r>
              <a:rPr lang="en-US" altLang="en-US" sz="1600" dirty="0"/>
              <a:t> cycle</a:t>
            </a:r>
          </a:p>
          <a:p>
            <a:pPr algn="l" eaLnBrk="1" hangingPunct="1"/>
            <a:r>
              <a:rPr lang="en-US" altLang="en-US" sz="1600" dirty="0"/>
              <a:t> VFM:   8 min@340°C, </a:t>
            </a:r>
            <a:r>
              <a:rPr lang="en-US" altLang="en-US" sz="1600" dirty="0" smtClean="0"/>
              <a:t> 0.3 </a:t>
            </a:r>
            <a:r>
              <a:rPr lang="en-US" altLang="en-US" sz="1600" dirty="0" err="1"/>
              <a:t>hr</a:t>
            </a:r>
            <a:r>
              <a:rPr lang="en-US" altLang="en-US" sz="1600" dirty="0"/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134563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3993226" cy="1987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of PSPI Curing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Photosensitive precursor releases residue with ring closure</a:t>
            </a:r>
          </a:p>
          <a:p>
            <a:pPr lvl="1"/>
            <a:r>
              <a:rPr lang="en-US" dirty="0" smtClean="0"/>
              <a:t>Acrylate residue is thermally decomposed to CO</a:t>
            </a:r>
            <a:r>
              <a:rPr lang="en-US" baseline="-25000" dirty="0" smtClean="0"/>
              <a:t>2</a:t>
            </a:r>
            <a:r>
              <a:rPr lang="en-US" dirty="0" smtClean="0"/>
              <a:t> and other gasses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Removal of residue </a:t>
            </a:r>
            <a:r>
              <a:rPr lang="en-US" u="sng" dirty="0" smtClean="0"/>
              <a:t>increases Tg and film shrinkage</a:t>
            </a:r>
            <a:r>
              <a:rPr lang="en-US" dirty="0" smtClean="0"/>
              <a:t> in out-of-plane axis</a:t>
            </a:r>
          </a:p>
          <a:p>
            <a:r>
              <a:rPr lang="en-US" dirty="0" smtClean="0"/>
              <a:t>TWO parts of “cure”:</a:t>
            </a:r>
            <a:endParaRPr lang="en-US" u="sng" dirty="0" smtClean="0">
              <a:solidFill>
                <a:srgbClr val="00B050"/>
              </a:solidFill>
            </a:endParaRPr>
          </a:p>
          <a:p>
            <a:pPr lvl="1"/>
            <a:r>
              <a:rPr lang="en-US" u="sng" dirty="0">
                <a:solidFill>
                  <a:srgbClr val="0070C0"/>
                </a:solidFill>
              </a:rPr>
              <a:t>imidization</a:t>
            </a:r>
            <a:r>
              <a:rPr lang="en-US" dirty="0"/>
              <a:t> </a:t>
            </a:r>
            <a:r>
              <a:rPr lang="en-US" dirty="0" smtClean="0"/>
              <a:t>: necessary for chemical  stability</a:t>
            </a:r>
          </a:p>
          <a:p>
            <a:pPr lvl="1"/>
            <a:r>
              <a:rPr lang="en-US" u="sng" dirty="0" smtClean="0">
                <a:solidFill>
                  <a:srgbClr val="00B050"/>
                </a:solidFill>
              </a:rPr>
              <a:t>acrylate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00B050"/>
                </a:solidFill>
              </a:rPr>
              <a:t>removal</a:t>
            </a:r>
            <a:r>
              <a:rPr lang="en-US" dirty="0" smtClean="0"/>
              <a:t> : necessary for high </a:t>
            </a:r>
            <a:r>
              <a:rPr lang="en-US" dirty="0" err="1" smtClean="0"/>
              <a:t>Tg</a:t>
            </a:r>
            <a:r>
              <a:rPr lang="en-US" dirty="0" smtClean="0"/>
              <a:t> and thermal stability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19600" y="3657600"/>
            <a:ext cx="3678009" cy="304800"/>
            <a:chOff x="4419600" y="3657600"/>
            <a:chExt cx="3678009" cy="304800"/>
          </a:xfrm>
        </p:grpSpPr>
        <p:sp>
          <p:nvSpPr>
            <p:cNvPr id="5" name="Oval 4"/>
            <p:cNvSpPr/>
            <p:nvPr/>
          </p:nvSpPr>
          <p:spPr>
            <a:xfrm>
              <a:off x="4419600" y="3657600"/>
              <a:ext cx="1447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096000" y="3810000"/>
              <a:ext cx="609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781800" y="3657600"/>
              <a:ext cx="1315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CO2, other gasses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4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Fast VFM </a:t>
            </a:r>
            <a:r>
              <a:rPr lang="en-US" altLang="en-US" dirty="0"/>
              <a:t>cure does </a:t>
            </a:r>
            <a:r>
              <a:rPr lang="en-US" altLang="en-US" dirty="0" smtClean="0"/>
              <a:t>not leave residuals </a:t>
            </a:r>
          </a:p>
        </p:txBody>
      </p:sp>
      <p:sp>
        <p:nvSpPr>
          <p:cNvPr id="1331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22957" y="995362"/>
            <a:ext cx="7206046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Residual </a:t>
            </a:r>
            <a:r>
              <a:rPr lang="en-US" altLang="en-US" dirty="0" err="1" smtClean="0"/>
              <a:t>polyacrylates</a:t>
            </a:r>
            <a:r>
              <a:rPr lang="en-US" altLang="en-US" dirty="0" smtClean="0"/>
              <a:t> in oven cure (by DMA, TGA, and DSC)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08938" y="1546716"/>
            <a:ext cx="3837993" cy="2646911"/>
            <a:chOff x="5181600" y="1524000"/>
            <a:chExt cx="3424238" cy="2209800"/>
          </a:xfrm>
        </p:grpSpPr>
        <p:pic>
          <p:nvPicPr>
            <p:cNvPr id="1331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524000"/>
              <a:ext cx="342423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Text Box 16"/>
            <p:cNvSpPr txBox="1">
              <a:spLocks noChangeArrowheads="1"/>
            </p:cNvSpPr>
            <p:nvPr/>
          </p:nvSpPr>
          <p:spPr bwMode="auto">
            <a:xfrm>
              <a:off x="6420257" y="1551086"/>
              <a:ext cx="5533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TGA</a:t>
              </a:r>
            </a:p>
          </p:txBody>
        </p:sp>
        <p:sp>
          <p:nvSpPr>
            <p:cNvPr id="13324" name="Text Box 18"/>
            <p:cNvSpPr txBox="1">
              <a:spLocks noChangeArrowheads="1"/>
            </p:cNvSpPr>
            <p:nvPr/>
          </p:nvSpPr>
          <p:spPr bwMode="auto">
            <a:xfrm>
              <a:off x="5797075" y="2762775"/>
              <a:ext cx="1799720" cy="38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Weight loss from </a:t>
              </a:r>
              <a:r>
                <a:rPr lang="en-US" altLang="en-US" sz="1200" dirty="0" err="1"/>
                <a:t>polyacrylate</a:t>
              </a:r>
              <a:r>
                <a:rPr lang="en-US" altLang="en-US" sz="1200" dirty="0"/>
                <a:t> burn-out</a:t>
              </a:r>
            </a:p>
          </p:txBody>
        </p:sp>
        <p:sp>
          <p:nvSpPr>
            <p:cNvPr id="13325" name="Line 19"/>
            <p:cNvSpPr>
              <a:spLocks noChangeShapeType="1"/>
            </p:cNvSpPr>
            <p:nvPr/>
          </p:nvSpPr>
          <p:spPr bwMode="auto">
            <a:xfrm flipV="1">
              <a:off x="7315201" y="2665522"/>
              <a:ext cx="281595" cy="2300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39335" y="4310117"/>
            <a:ext cx="3657600" cy="2209800"/>
            <a:chOff x="5105400" y="4038600"/>
            <a:chExt cx="3657600" cy="2209800"/>
          </a:xfrm>
        </p:grpSpPr>
        <p:pic>
          <p:nvPicPr>
            <p:cNvPr id="1331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038600"/>
              <a:ext cx="350520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6" name="Text Box 20"/>
            <p:cNvSpPr txBox="1">
              <a:spLocks noChangeArrowheads="1"/>
            </p:cNvSpPr>
            <p:nvPr/>
          </p:nvSpPr>
          <p:spPr bwMode="auto">
            <a:xfrm>
              <a:off x="7620000" y="4495800"/>
              <a:ext cx="1143000" cy="4616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Tg of </a:t>
              </a:r>
              <a:r>
                <a:rPr lang="en-US" altLang="en-US" sz="1200" dirty="0" err="1"/>
                <a:t>polyacrylate</a:t>
              </a:r>
              <a:endParaRPr lang="en-US" altLang="en-US" sz="1200" dirty="0"/>
            </a:p>
          </p:txBody>
        </p:sp>
        <p:sp>
          <p:nvSpPr>
            <p:cNvPr id="13327" name="Line 21"/>
            <p:cNvSpPr>
              <a:spLocks noChangeShapeType="1"/>
            </p:cNvSpPr>
            <p:nvPr/>
          </p:nvSpPr>
          <p:spPr bwMode="auto">
            <a:xfrm flipH="1">
              <a:off x="7543800" y="4648200"/>
              <a:ext cx="3810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22"/>
            <p:cNvSpPr txBox="1">
              <a:spLocks noChangeArrowheads="1"/>
            </p:cNvSpPr>
            <p:nvPr/>
          </p:nvSpPr>
          <p:spPr bwMode="auto">
            <a:xfrm>
              <a:off x="5410200" y="5486400"/>
              <a:ext cx="1676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Polyimide Tg is not seen in DSC</a:t>
              </a:r>
            </a:p>
          </p:txBody>
        </p:sp>
        <p:sp>
          <p:nvSpPr>
            <p:cNvPr id="13329" name="Line 23"/>
            <p:cNvSpPr>
              <a:spLocks noChangeShapeType="1"/>
            </p:cNvSpPr>
            <p:nvPr/>
          </p:nvSpPr>
          <p:spPr bwMode="auto">
            <a:xfrm flipV="1">
              <a:off x="6934200" y="5791200"/>
              <a:ext cx="76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27"/>
          <p:cNvGrpSpPr>
            <a:grpSpLocks/>
          </p:cNvGrpSpPr>
          <p:nvPr/>
        </p:nvGrpSpPr>
        <p:grpSpPr bwMode="auto">
          <a:xfrm>
            <a:off x="289965" y="1482724"/>
            <a:ext cx="3960046" cy="2900090"/>
            <a:chOff x="192" y="2160"/>
            <a:chExt cx="2688" cy="2061"/>
          </a:xfrm>
        </p:grpSpPr>
        <p:pic>
          <p:nvPicPr>
            <p:cNvPr id="1333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" t="10429" r="7936"/>
            <a:stretch>
              <a:fillRect/>
            </a:stretch>
          </p:blipFill>
          <p:spPr bwMode="auto">
            <a:xfrm>
              <a:off x="192" y="2160"/>
              <a:ext cx="2688" cy="2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2" name="Text Box 24"/>
            <p:cNvSpPr txBox="1">
              <a:spLocks noChangeArrowheads="1"/>
            </p:cNvSpPr>
            <p:nvPr/>
          </p:nvSpPr>
          <p:spPr bwMode="auto">
            <a:xfrm>
              <a:off x="528" y="2688"/>
              <a:ext cx="105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DMA shows Tg from </a:t>
              </a:r>
              <a:r>
                <a:rPr lang="en-US" altLang="en-US" sz="1200" dirty="0" err="1"/>
                <a:t>polyacrylate</a:t>
              </a:r>
              <a:r>
                <a:rPr lang="en-US" altLang="en-US" sz="1200" dirty="0"/>
                <a:t> and </a:t>
              </a:r>
              <a:r>
                <a:rPr lang="en-US" altLang="en-US" sz="1200" dirty="0">
                  <a:solidFill>
                    <a:srgbClr val="CC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polyimide</a:t>
              </a:r>
            </a:p>
          </p:txBody>
        </p:sp>
        <p:sp>
          <p:nvSpPr>
            <p:cNvPr id="13333" name="Line 25"/>
            <p:cNvSpPr>
              <a:spLocks noChangeShapeType="1"/>
            </p:cNvSpPr>
            <p:nvPr/>
          </p:nvSpPr>
          <p:spPr bwMode="auto">
            <a:xfrm flipV="1">
              <a:off x="1506" y="2484"/>
              <a:ext cx="19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26"/>
            <p:cNvSpPr>
              <a:spLocks noChangeShapeType="1"/>
            </p:cNvSpPr>
            <p:nvPr/>
          </p:nvSpPr>
          <p:spPr bwMode="auto">
            <a:xfrm>
              <a:off x="1440" y="3072"/>
              <a:ext cx="576" cy="144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72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Low Temperature Polyimide Curing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4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Previous Polyimide Results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168400"/>
            <a:ext cx="7445375" cy="1917700"/>
          </a:xfrm>
        </p:spPr>
        <p:txBody>
          <a:bodyPr/>
          <a:lstStyle/>
          <a:p>
            <a:r>
              <a:rPr lang="en-US" sz="1600" smtClean="0"/>
              <a:t>A measure of microwave cure efficiency is the comparison of the final film Tg as cured conventionally and by VFM.</a:t>
            </a:r>
          </a:p>
          <a:p>
            <a:r>
              <a:rPr lang="en-US" sz="1600" smtClean="0"/>
              <a:t>Example: convection cure at 4 hrs at 350</a:t>
            </a:r>
            <a:r>
              <a:rPr lang="en-US" sz="1600" smtClean="0">
                <a:cs typeface="Arial" charset="0"/>
              </a:rPr>
              <a:t>ºC</a:t>
            </a:r>
            <a:r>
              <a:rPr lang="en-US" sz="1600" smtClean="0"/>
              <a:t> for Tg = 310</a:t>
            </a:r>
            <a:r>
              <a:rPr lang="en-US" sz="1600" smtClean="0">
                <a:cs typeface="Arial" charset="0"/>
              </a:rPr>
              <a:t>ºC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	              VFM cure at 1.5 hrs at 150</a:t>
            </a:r>
            <a:r>
              <a:rPr lang="en-US" sz="1600" smtClean="0">
                <a:cs typeface="Arial" charset="0"/>
              </a:rPr>
              <a:t>ºC for Tg = 310ºC</a:t>
            </a:r>
            <a:endParaRPr lang="en-US" sz="1600" smtClean="0">
              <a:solidFill>
                <a:schemeClr val="tx2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565900" y="1814513"/>
            <a:ext cx="1625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Arial" charset="0"/>
                <a:cs typeface="Arial" charset="0"/>
              </a:rPr>
              <a:t>Tg Ratio = 1.0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2762250"/>
          <a:ext cx="4895850" cy="36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hart" r:id="rId3" imgW="4200449" imgH="3114751" progId="Excel.Chart.8">
                  <p:embed/>
                </p:oleObj>
              </mc:Choice>
              <mc:Fallback>
                <p:oleObj name="Chart" r:id="rId3" imgW="4200449" imgH="31147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62250"/>
                        <a:ext cx="4895850" cy="363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Line 8"/>
          <p:cNvSpPr>
            <a:spLocks noChangeShapeType="1"/>
          </p:cNvSpPr>
          <p:nvPr/>
        </p:nvSpPr>
        <p:spPr bwMode="auto">
          <a:xfrm flipV="1">
            <a:off x="2616200" y="3657600"/>
            <a:ext cx="35179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V="1">
            <a:off x="3352800" y="3822700"/>
            <a:ext cx="2540000" cy="1600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461000" y="5105400"/>
            <a:ext cx="292100" cy="330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41" grpId="0" animBg="1"/>
      <p:bldP spid="69642" grpId="0" animBg="1"/>
    </p:bldLst>
  </p:timing>
</p:sld>
</file>

<file path=ppt/theme/theme1.xml><?xml version="1.0" encoding="utf-8"?>
<a:theme xmlns:a="http://schemas.openxmlformats.org/drawingml/2006/main" name="Lambda2004">
  <a:themeElements>
    <a:clrScheme name="">
      <a:dk1>
        <a:srgbClr val="000000"/>
      </a:dk1>
      <a:lt1>
        <a:srgbClr val="FFFFFF"/>
      </a:lt1>
      <a:dk2>
        <a:srgbClr val="FC0128"/>
      </a:dk2>
      <a:lt2>
        <a:srgbClr val="000000"/>
      </a:lt2>
      <a:accent1>
        <a:srgbClr val="FAFD00"/>
      </a:accent1>
      <a:accent2>
        <a:srgbClr val="FC0128"/>
      </a:accent2>
      <a:accent3>
        <a:srgbClr val="FFFFFF"/>
      </a:accent3>
      <a:accent4>
        <a:srgbClr val="000000"/>
      </a:accent4>
      <a:accent5>
        <a:srgbClr val="FCFEAA"/>
      </a:accent5>
      <a:accent6>
        <a:srgbClr val="E40123"/>
      </a:accent6>
      <a:hlink>
        <a:srgbClr val="00DFCA"/>
      </a:hlink>
      <a:folHlink>
        <a:srgbClr val="DC0081"/>
      </a:folHlink>
    </a:clrScheme>
    <a:fontScheme name="Lambda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mbda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bda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Settings\bhubbard\Application Data\Microsoft\Templates\Lambda2004.pot</Template>
  <TotalTime>16422</TotalTime>
  <Pages>8900648</Pages>
  <Words>1550</Words>
  <Application>Microsoft Office PowerPoint</Application>
  <PresentationFormat>On-screen Show (4:3)</PresentationFormat>
  <Paragraphs>547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 Unicode MS</vt:lpstr>
      <vt:lpstr>MS Mincho</vt:lpstr>
      <vt:lpstr>ＭＳ Ｐゴシック</vt:lpstr>
      <vt:lpstr>Arial</vt:lpstr>
      <vt:lpstr>Calibri</vt:lpstr>
      <vt:lpstr>Cambria Math</vt:lpstr>
      <vt:lpstr>Lucida Sans Unicode</vt:lpstr>
      <vt:lpstr>Monotype Sorts</vt:lpstr>
      <vt:lpstr>Symbol</vt:lpstr>
      <vt:lpstr>Tahoma</vt:lpstr>
      <vt:lpstr>Times New Roman</vt:lpstr>
      <vt:lpstr>Verdana</vt:lpstr>
      <vt:lpstr>Wingdings</vt:lpstr>
      <vt:lpstr>Lambda2004</vt:lpstr>
      <vt:lpstr>Document</vt:lpstr>
      <vt:lpstr>Chart</vt:lpstr>
      <vt:lpstr>Polymer Dielectric Layer Curing</vt:lpstr>
      <vt:lpstr>Polymer Dielectrics on Wafers</vt:lpstr>
      <vt:lpstr>Very Fast VFM Cure of Polyimides</vt:lpstr>
      <vt:lpstr>PI Cure Properties Meets/Exceeds Oven Cure</vt:lpstr>
      <vt:lpstr>Fast VFM cure of HD4110 at 340°C</vt:lpstr>
      <vt:lpstr>Chemistry of PSPI Curing</vt:lpstr>
      <vt:lpstr>Fast VFM cure does not leave residuals </vt:lpstr>
      <vt:lpstr>Low Temperature Polyimide Curing</vt:lpstr>
      <vt:lpstr>Previous Polyimide Results</vt:lpstr>
      <vt:lpstr>VFM Cure of Polyimide at Low Temperatures</vt:lpstr>
      <vt:lpstr>Properties: 375°C oven vs. 230-270°C VFM</vt:lpstr>
      <vt:lpstr>Property Trade-offs</vt:lpstr>
      <vt:lpstr>CTE-Matched Polymer Dielectric</vt:lpstr>
      <vt:lpstr>Extent of PI-2611 Cure with VFM at 200°C</vt:lpstr>
      <vt:lpstr>Same Semi-crystalline Thermoplastic?</vt:lpstr>
      <vt:lpstr>Warpage of Cured Films on Thinned Silicon</vt:lpstr>
      <vt:lpstr>Temporary Bonding Remains</vt:lpstr>
      <vt:lpstr>Low Temperature Curing of PBOs with VFM</vt:lpstr>
      <vt:lpstr>PBO Curing is More Complex</vt:lpstr>
      <vt:lpstr>First Set Chain-extension Data</vt:lpstr>
      <vt:lpstr>Molecular Design</vt:lpstr>
      <vt:lpstr>Confirmation Runs</vt:lpstr>
      <vt:lpstr>Summary</vt:lpstr>
      <vt:lpstr>2007 Update on Patterned Wafers</vt:lpstr>
      <vt:lpstr>Low Warpage Epoxy Wafer Cure</vt:lpstr>
      <vt:lpstr>Completeness of Cure</vt:lpstr>
      <vt:lpstr>Wafer Size and Warpage</vt:lpstr>
      <vt:lpstr>Low Temperature Cure with VFM (neg)</vt:lpstr>
      <vt:lpstr>Low Temperature Cure with VFM (pos)</vt:lpstr>
    </vt:vector>
  </TitlesOfParts>
  <Company>SEMI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SEMI</dc:creator>
  <cp:lastModifiedBy>Robert Hubbard</cp:lastModifiedBy>
  <cp:revision>514</cp:revision>
  <cp:lastPrinted>2001-03-31T00:15:30Z</cp:lastPrinted>
  <dcterms:created xsi:type="dcterms:W3CDTF">2001-11-27T22:10:09Z</dcterms:created>
  <dcterms:modified xsi:type="dcterms:W3CDTF">2016-12-09T00:33:41Z</dcterms:modified>
</cp:coreProperties>
</file>